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media/image5.jpg" ContentType="image/jpg"/>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24.jpg" ContentType="image/jpg"/>
  <Override PartName="/ppt/media/image25.jpg" ContentType="image/jpg"/>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46.jpg" ContentType="image/jpg"/>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53" r:id="rId5"/>
  </p:sldMasterIdLst>
  <p:notesMasterIdLst>
    <p:notesMasterId r:id="rId29"/>
  </p:notesMasterIdLst>
  <p:sldIdLst>
    <p:sldId id="256" r:id="rId6"/>
    <p:sldId id="258" r:id="rId7"/>
    <p:sldId id="272" r:id="rId8"/>
    <p:sldId id="257" r:id="rId9"/>
    <p:sldId id="259" r:id="rId10"/>
    <p:sldId id="260" r:id="rId11"/>
    <p:sldId id="261" r:id="rId12"/>
    <p:sldId id="262" r:id="rId13"/>
    <p:sldId id="263" r:id="rId14"/>
    <p:sldId id="274" r:id="rId15"/>
    <p:sldId id="275" r:id="rId16"/>
    <p:sldId id="276" r:id="rId17"/>
    <p:sldId id="264" r:id="rId18"/>
    <p:sldId id="265" r:id="rId19"/>
    <p:sldId id="266" r:id="rId20"/>
    <p:sldId id="267" r:id="rId21"/>
    <p:sldId id="268" r:id="rId22"/>
    <p:sldId id="269" r:id="rId23"/>
    <p:sldId id="270" r:id="rId24"/>
    <p:sldId id="271" r:id="rId25"/>
    <p:sldId id="273" r:id="rId26"/>
    <p:sldId id="277" r:id="rId27"/>
    <p:sldId id="278" r:id="rId28"/>
  </p:sldIdLst>
  <p:sldSz cx="12192000" cy="6858000"/>
  <p:notesSz cx="6858000" cy="9144000"/>
  <p:embeddedFontLst>
    <p:embeddedFont>
      <p:font typeface="Arial Black" panose="020B0A04020102020204" pitchFamily="34" charset="0"/>
      <p:bold r:id="rId30"/>
    </p:embeddedFont>
    <p:embeddedFont>
      <p:font typeface="Noto Sans HK" panose="020B0500000000000000" pitchFamily="34" charset="-120"/>
      <p:regular r:id="rId31"/>
      <p:bold r:id="rId32"/>
    </p:embeddedFont>
    <p:embeddedFont>
      <p:font typeface="Calibri" panose="020F0502020204030204" pitchFamily="34" charset="0"/>
      <p:regular r:id="rId33"/>
      <p:bold r:id="rId34"/>
      <p:italic r:id="rId35"/>
      <p:boldItalic r:id="rId36"/>
    </p:embeddedFont>
    <p:embeddedFont>
      <p:font typeface="Microsoft JhengHei" panose="020B0604030504040204" pitchFamily="34" charset="-120"/>
      <p:regular r:id="rId37"/>
      <p:bold r:id="rId38"/>
    </p:embeddedFont>
    <p:embeddedFont>
      <p:font typeface="Microsoft JhengHei" panose="020B0604030504040204" pitchFamily="34" charset="-120"/>
      <p:regular r:id="rId37"/>
      <p:bold r:id="rId38"/>
    </p:embeddedFont>
  </p:embeddedFontLst>
  <p:defaultText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id="{B7D75511-3FBC-4482-A762-7B614E242782}">
          <p14:sldIdLst>
            <p14:sldId id="256"/>
            <p14:sldId id="258"/>
            <p14:sldId id="272"/>
            <p14:sldId id="257"/>
            <p14:sldId id="259"/>
            <p14:sldId id="260"/>
            <p14:sldId id="261"/>
            <p14:sldId id="262"/>
            <p14:sldId id="263"/>
            <p14:sldId id="274"/>
            <p14:sldId id="275"/>
            <p14:sldId id="276"/>
            <p14:sldId id="264"/>
            <p14:sldId id="265"/>
            <p14:sldId id="266"/>
            <p14:sldId id="267"/>
            <p14:sldId id="268"/>
            <p14:sldId id="269"/>
            <p14:sldId id="270"/>
            <p14:sldId id="271"/>
            <p14:sldId id="273"/>
            <p14:sldId id="277"/>
            <p14:sldId id="27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1271"/>
    <a:srgbClr val="3FC5C6"/>
    <a:srgbClr val="21BDBC"/>
    <a:srgbClr val="00B2B2"/>
    <a:srgbClr val="538E75"/>
    <a:srgbClr val="034EA2"/>
    <a:srgbClr val="812891"/>
    <a:srgbClr val="C06669"/>
    <a:srgbClr val="00B8B6"/>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4" autoAdjust="0"/>
    <p:restoredTop sz="91972" autoAdjust="0"/>
  </p:normalViewPr>
  <p:slideViewPr>
    <p:cSldViewPr snapToGrid="0">
      <p:cViewPr varScale="1">
        <p:scale>
          <a:sx n="102" d="100"/>
          <a:sy n="102" d="100"/>
        </p:scale>
        <p:origin x="816" y="54"/>
      </p:cViewPr>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font" Target="fonts/font5.fntdata"/><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7.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font" Target="fonts/font1.fntdata"/><Relationship Id="rId35" Type="http://schemas.openxmlformats.org/officeDocument/2006/relationships/font" Target="fonts/font6.fntdata"/><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4.fntdata"/><Relationship Id="rId38" Type="http://schemas.openxmlformats.org/officeDocument/2006/relationships/font" Target="fonts/font9.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678788032232598"/>
          <c:y val="9.3955476228771304E-2"/>
          <c:w val="0.6074494725721401"/>
          <c:h val="0.86776636678913666"/>
        </c:manualLayout>
      </c:layout>
      <c:pieChart>
        <c:varyColors val="1"/>
        <c:ser>
          <c:idx val="0"/>
          <c:order val="0"/>
          <c:tx>
            <c:strRef>
              <c:f>工作表1!$B$1</c:f>
              <c:strCache>
                <c:ptCount val="1"/>
                <c:pt idx="0">
                  <c:v>銷售</c:v>
                </c:pt>
              </c:strCache>
            </c:strRef>
          </c:tx>
          <c:dPt>
            <c:idx val="0"/>
            <c:bubble3D val="0"/>
            <c:spPr>
              <a:solidFill>
                <a:srgbClr val="D2D2D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CC19-46D8-A835-04F11D001E88}"/>
              </c:ext>
            </c:extLst>
          </c:dPt>
          <c:dPt>
            <c:idx val="1"/>
            <c:bubble3D val="0"/>
            <c:spPr>
              <a:solidFill>
                <a:srgbClr val="7E108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CC19-46D8-A835-04F11D001E88}"/>
              </c:ext>
            </c:extLst>
          </c:dPt>
          <c:dPt>
            <c:idx val="2"/>
            <c:bubble3D val="0"/>
            <c:spPr>
              <a:solidFill>
                <a:srgbClr val="00AFEC"/>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CC19-46D8-A835-04F11D001E88}"/>
              </c:ext>
            </c:extLst>
          </c:dPt>
          <c:dPt>
            <c:idx val="3"/>
            <c:bubble3D val="0"/>
            <c:spPr>
              <a:solidFill>
                <a:srgbClr val="78491D"/>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CC19-46D8-A835-04F11D001E88}"/>
              </c:ext>
            </c:extLst>
          </c:dPt>
          <c:dPt>
            <c:idx val="4"/>
            <c:bubble3D val="0"/>
            <c:spPr>
              <a:solidFill>
                <a:srgbClr val="6DBA4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CC19-46D8-A835-04F11D001E88}"/>
              </c:ext>
            </c:extLst>
          </c:dPt>
          <c:dPt>
            <c:idx val="5"/>
            <c:bubble3D val="0"/>
            <c:spPr>
              <a:solidFill>
                <a:srgbClr val="F3B9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CC19-46D8-A835-04F11D001E88}"/>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D-CC19-46D8-A835-04F11D001E88}"/>
              </c:ext>
            </c:extLst>
          </c:dPt>
          <c:cat>
            <c:strRef>
              <c:f>工作表1!$A$2:$A$8</c:f>
              <c:strCache>
                <c:ptCount val="4"/>
                <c:pt idx="1">
                  <c:v>第二季</c:v>
                </c:pt>
                <c:pt idx="2">
                  <c:v>第三季</c:v>
                </c:pt>
                <c:pt idx="3">
                  <c:v>第四季</c:v>
                </c:pt>
              </c:strCache>
            </c:strRef>
          </c:cat>
          <c:val>
            <c:numRef>
              <c:f>工作表1!$B$2:$B$8</c:f>
              <c:numCache>
                <c:formatCode>General</c:formatCode>
                <c:ptCount val="7"/>
                <c:pt idx="0">
                  <c:v>25</c:v>
                </c:pt>
                <c:pt idx="1">
                  <c:v>30</c:v>
                </c:pt>
                <c:pt idx="2">
                  <c:v>20</c:v>
                </c:pt>
                <c:pt idx="3">
                  <c:v>21</c:v>
                </c:pt>
                <c:pt idx="4">
                  <c:v>2</c:v>
                </c:pt>
                <c:pt idx="5">
                  <c:v>2</c:v>
                </c:pt>
              </c:numCache>
            </c:numRef>
          </c:val>
          <c:extLst>
            <c:ext xmlns:c16="http://schemas.microsoft.com/office/drawing/2014/chart" uri="{C3380CC4-5D6E-409C-BE32-E72D297353CC}">
              <c16:uniqueId val="{0000000E-CC19-46D8-A835-04F11D001E88}"/>
            </c:ext>
          </c:extLst>
        </c:ser>
        <c:dLbls>
          <c:showLegendKey val="0"/>
          <c:showVal val="0"/>
          <c:showCatName val="0"/>
          <c:showSerName val="0"/>
          <c:showPercent val="0"/>
          <c:showBubbleSize val="0"/>
          <c:showLeaderLines val="1"/>
        </c:dLbls>
        <c:firstSliceAng val="90"/>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zh-HK"/>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HK"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174658-35DF-4B92-ACB7-54E3726E0066}" type="datetimeFigureOut">
              <a:rPr lang="zh-HK" altLang="en-US" smtClean="0"/>
              <a:t>29/10/2024</a:t>
            </a:fld>
            <a:endParaRPr lang="zh-HK" altLang="en-US"/>
          </a:p>
        </p:txBody>
      </p:sp>
      <p:sp>
        <p:nvSpPr>
          <p:cNvPr id="4" name="投影片圖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HK"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HK"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961464-8F41-4C19-BAA9-3DE078798FDE}" type="slidenum">
              <a:rPr lang="zh-HK" altLang="en-US" smtClean="0"/>
              <a:t>‹#›</a:t>
            </a:fld>
            <a:endParaRPr lang="zh-HK" altLang="en-US"/>
          </a:p>
        </p:txBody>
      </p:sp>
    </p:spTree>
    <p:extLst>
      <p:ext uri="{BB962C8B-B14F-4D97-AF65-F5344CB8AC3E}">
        <p14:creationId xmlns:p14="http://schemas.microsoft.com/office/powerpoint/2010/main" val="3732589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HK" altLang="en-US" dirty="0"/>
          </a:p>
        </p:txBody>
      </p:sp>
      <p:sp>
        <p:nvSpPr>
          <p:cNvPr id="4" name="投影片編號版面配置區 3"/>
          <p:cNvSpPr>
            <a:spLocks noGrp="1"/>
          </p:cNvSpPr>
          <p:nvPr>
            <p:ph type="sldNum" sz="quarter" idx="10"/>
          </p:nvPr>
        </p:nvSpPr>
        <p:spPr/>
        <p:txBody>
          <a:bodyPr/>
          <a:lstStyle/>
          <a:p>
            <a:fld id="{AA961464-8F41-4C19-BAA9-3DE078798FDE}" type="slidenum">
              <a:rPr lang="zh-HK" altLang="en-US" smtClean="0"/>
              <a:t>3</a:t>
            </a:fld>
            <a:endParaRPr lang="zh-HK" altLang="en-US"/>
          </a:p>
        </p:txBody>
      </p:sp>
    </p:spTree>
    <p:extLst>
      <p:ext uri="{BB962C8B-B14F-4D97-AF65-F5344CB8AC3E}">
        <p14:creationId xmlns:p14="http://schemas.microsoft.com/office/powerpoint/2010/main" val="4288927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Note: “Others” include yard waste, textiles, wood, household hazardous wastes, bulky items, and miscellaneous waste materials.</a:t>
            </a:r>
            <a:endParaRPr lang="zh-HK" altLang="en-US" dirty="0"/>
          </a:p>
        </p:txBody>
      </p:sp>
      <p:sp>
        <p:nvSpPr>
          <p:cNvPr id="4" name="投影片編號版面配置區 3"/>
          <p:cNvSpPr>
            <a:spLocks noGrp="1"/>
          </p:cNvSpPr>
          <p:nvPr>
            <p:ph type="sldNum" sz="quarter" idx="5"/>
          </p:nvPr>
        </p:nvSpPr>
        <p:spPr/>
        <p:txBody>
          <a:bodyPr/>
          <a:lstStyle/>
          <a:p>
            <a:fld id="{AA961464-8F41-4C19-BAA9-3DE078798FDE}" type="slidenum">
              <a:rPr lang="zh-HK" altLang="en-US" smtClean="0"/>
              <a:t>5</a:t>
            </a:fld>
            <a:endParaRPr lang="zh-HK" altLang="en-US"/>
          </a:p>
        </p:txBody>
      </p:sp>
    </p:spTree>
    <p:extLst>
      <p:ext uri="{BB962C8B-B14F-4D97-AF65-F5344CB8AC3E}">
        <p14:creationId xmlns:p14="http://schemas.microsoft.com/office/powerpoint/2010/main" val="2608383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b="0" i="0" u="none" strike="noStrike" dirty="0">
              <a:solidFill>
                <a:srgbClr val="FFFFFF"/>
              </a:solidFill>
              <a:effectLst/>
              <a:latin typeface="Arial Black" panose="020B0A04020102020204" pitchFamily="34" charset="0"/>
            </a:endParaRPr>
          </a:p>
        </p:txBody>
      </p:sp>
      <p:sp>
        <p:nvSpPr>
          <p:cNvPr id="4" name="Slide Number Placeholder 3"/>
          <p:cNvSpPr>
            <a:spLocks noGrp="1"/>
          </p:cNvSpPr>
          <p:nvPr>
            <p:ph type="sldNum" sz="quarter" idx="5"/>
          </p:nvPr>
        </p:nvSpPr>
        <p:spPr/>
        <p:txBody>
          <a:bodyPr/>
          <a:lstStyle/>
          <a:p>
            <a:fld id="{AA961464-8F41-4C19-BAA9-3DE078798FDE}" type="slidenum">
              <a:rPr lang="zh-HK" altLang="en-US" smtClean="0"/>
              <a:t>7</a:t>
            </a:fld>
            <a:endParaRPr lang="zh-HK" altLang="en-US"/>
          </a:p>
        </p:txBody>
      </p:sp>
    </p:spTree>
    <p:extLst>
      <p:ext uri="{BB962C8B-B14F-4D97-AF65-F5344CB8AC3E}">
        <p14:creationId xmlns:p14="http://schemas.microsoft.com/office/powerpoint/2010/main" val="246256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AA961464-8F41-4C19-BAA9-3DE078798FDE}" type="slidenum">
              <a:rPr lang="zh-HK" altLang="en-US" smtClean="0"/>
              <a:t>9</a:t>
            </a:fld>
            <a:endParaRPr lang="zh-HK" altLang="en-US"/>
          </a:p>
        </p:txBody>
      </p:sp>
    </p:spTree>
    <p:extLst>
      <p:ext uri="{BB962C8B-B14F-4D97-AF65-F5344CB8AC3E}">
        <p14:creationId xmlns:p14="http://schemas.microsoft.com/office/powerpoint/2010/main" val="132036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961464-8F41-4C19-BAA9-3DE078798FDE}" type="slidenum">
              <a:rPr lang="zh-HK" altLang="en-US" smtClean="0"/>
              <a:t>11</a:t>
            </a:fld>
            <a:endParaRPr lang="zh-HK" altLang="en-US"/>
          </a:p>
        </p:txBody>
      </p:sp>
    </p:spTree>
    <p:extLst>
      <p:ext uri="{BB962C8B-B14F-4D97-AF65-F5344CB8AC3E}">
        <p14:creationId xmlns:p14="http://schemas.microsoft.com/office/powerpoint/2010/main" val="3445995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AA961464-8F41-4C19-BAA9-3DE078798FDE}" type="slidenum">
              <a:rPr lang="zh-HK" altLang="en-US" smtClean="0"/>
              <a:t>14</a:t>
            </a:fld>
            <a:endParaRPr lang="zh-HK" altLang="en-US"/>
          </a:p>
        </p:txBody>
      </p:sp>
    </p:spTree>
    <p:extLst>
      <p:ext uri="{BB962C8B-B14F-4D97-AF65-F5344CB8AC3E}">
        <p14:creationId xmlns:p14="http://schemas.microsoft.com/office/powerpoint/2010/main" val="598218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HK" dirty="0"/>
              <a:t>https://www.opark.gov.hk/upload/Videos/EA%20Panel%20(Jul)/20231010_chi.mp4</a:t>
            </a:r>
            <a:endParaRPr lang="zh-HK" altLang="en-US" dirty="0"/>
          </a:p>
        </p:txBody>
      </p:sp>
      <p:sp>
        <p:nvSpPr>
          <p:cNvPr id="4" name="投影片編號版面配置區 3"/>
          <p:cNvSpPr>
            <a:spLocks noGrp="1"/>
          </p:cNvSpPr>
          <p:nvPr>
            <p:ph type="sldNum" sz="quarter" idx="5"/>
          </p:nvPr>
        </p:nvSpPr>
        <p:spPr/>
        <p:txBody>
          <a:bodyPr/>
          <a:lstStyle/>
          <a:p>
            <a:fld id="{AA961464-8F41-4C19-BAA9-3DE078798FDE}" type="slidenum">
              <a:rPr lang="zh-HK" altLang="en-US" smtClean="0"/>
              <a:t>18</a:t>
            </a:fld>
            <a:endParaRPr lang="zh-HK" altLang="en-US"/>
          </a:p>
        </p:txBody>
      </p:sp>
    </p:spTree>
    <p:extLst>
      <p:ext uri="{BB962C8B-B14F-4D97-AF65-F5344CB8AC3E}">
        <p14:creationId xmlns:p14="http://schemas.microsoft.com/office/powerpoint/2010/main" val="4000545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HK" dirty="0"/>
              <a:t>https://www.opark.gov.hk/tc/process.php</a:t>
            </a:r>
            <a:endParaRPr lang="zh-HK" altLang="en-US" dirty="0"/>
          </a:p>
        </p:txBody>
      </p:sp>
      <p:sp>
        <p:nvSpPr>
          <p:cNvPr id="4" name="投影片編號版面配置區 3"/>
          <p:cNvSpPr>
            <a:spLocks noGrp="1"/>
          </p:cNvSpPr>
          <p:nvPr>
            <p:ph type="sldNum" sz="quarter" idx="5"/>
          </p:nvPr>
        </p:nvSpPr>
        <p:spPr/>
        <p:txBody>
          <a:bodyPr/>
          <a:lstStyle/>
          <a:p>
            <a:fld id="{AA961464-8F41-4C19-BAA9-3DE078798FDE}" type="slidenum">
              <a:rPr lang="zh-HK" altLang="en-US" smtClean="0"/>
              <a:t>19</a:t>
            </a:fld>
            <a:endParaRPr lang="zh-HK" altLang="en-US"/>
          </a:p>
        </p:txBody>
      </p:sp>
    </p:spTree>
    <p:extLst>
      <p:ext uri="{BB962C8B-B14F-4D97-AF65-F5344CB8AC3E}">
        <p14:creationId xmlns:p14="http://schemas.microsoft.com/office/powerpoint/2010/main" val="1608502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引入">
    <p:spTree>
      <p:nvGrpSpPr>
        <p:cNvPr id="1" name=""/>
        <p:cNvGrpSpPr/>
        <p:nvPr/>
      </p:nvGrpSpPr>
      <p:grpSpPr>
        <a:xfrm>
          <a:off x="0" y="0"/>
          <a:ext cx="0" cy="0"/>
          <a:chOff x="0" y="0"/>
          <a:chExt cx="0" cy="0"/>
        </a:xfrm>
      </p:grpSpPr>
      <p:sp>
        <p:nvSpPr>
          <p:cNvPr id="2" name="標題 1"/>
          <p:cNvSpPr>
            <a:spLocks noGrp="1"/>
          </p:cNvSpPr>
          <p:nvPr>
            <p:ph type="title"/>
          </p:nvPr>
        </p:nvSpPr>
        <p:spPr>
          <a:xfrm>
            <a:off x="307393" y="1029632"/>
            <a:ext cx="7813257" cy="375730"/>
          </a:xfrm>
          <a:prstGeom prst="rect">
            <a:avLst/>
          </a:prstGeom>
        </p:spPr>
        <p:txBody>
          <a:bodyPr/>
          <a:lstStyle>
            <a:lvl1pPr>
              <a:defRPr sz="2550" b="1">
                <a:solidFill>
                  <a:schemeClr val="bg1"/>
                </a:solidFill>
                <a:latin typeface="Arial" panose="020B0604020202020204" pitchFamily="34" charset="0"/>
                <a:ea typeface="Noto Sans HK" panose="020B0500000000000000" pitchFamily="34" charset="-120"/>
                <a:cs typeface="Arial" panose="020B0604020202020204" pitchFamily="34" charset="0"/>
              </a:defRPr>
            </a:lvl1pPr>
          </a:lstStyle>
          <a:p>
            <a:r>
              <a:rPr lang="zh-TW" altLang="en-US" dirty="0"/>
              <a:t>按一下以編輯母片標題樣式</a:t>
            </a:r>
            <a:endParaRPr lang="zh-HK" altLang="en-US" dirty="0"/>
          </a:p>
        </p:txBody>
      </p:sp>
      <p:sp>
        <p:nvSpPr>
          <p:cNvPr id="6" name="object 4"/>
          <p:cNvSpPr/>
          <p:nvPr userDrawn="1"/>
        </p:nvSpPr>
        <p:spPr>
          <a:xfrm>
            <a:off x="10705391" y="251697"/>
            <a:ext cx="1093470" cy="429259"/>
          </a:xfrm>
          <a:custGeom>
            <a:avLst/>
            <a:gdLst/>
            <a:ahLst/>
            <a:cxnLst/>
            <a:rect l="l" t="t" r="r" b="b"/>
            <a:pathLst>
              <a:path w="1093470" h="429259">
                <a:moveTo>
                  <a:pt x="878382" y="0"/>
                </a:moveTo>
                <a:lnTo>
                  <a:pt x="214541" y="0"/>
                </a:lnTo>
                <a:lnTo>
                  <a:pt x="165347" y="5666"/>
                </a:lnTo>
                <a:lnTo>
                  <a:pt x="120189" y="21805"/>
                </a:lnTo>
                <a:lnTo>
                  <a:pt x="80355" y="47131"/>
                </a:lnTo>
                <a:lnTo>
                  <a:pt x="47131" y="80355"/>
                </a:lnTo>
                <a:lnTo>
                  <a:pt x="21805" y="120189"/>
                </a:lnTo>
                <a:lnTo>
                  <a:pt x="5666" y="165347"/>
                </a:lnTo>
                <a:lnTo>
                  <a:pt x="0" y="214541"/>
                </a:lnTo>
                <a:lnTo>
                  <a:pt x="5666" y="263734"/>
                </a:lnTo>
                <a:lnTo>
                  <a:pt x="21805" y="308892"/>
                </a:lnTo>
                <a:lnTo>
                  <a:pt x="47131" y="348726"/>
                </a:lnTo>
                <a:lnTo>
                  <a:pt x="80355" y="381950"/>
                </a:lnTo>
                <a:lnTo>
                  <a:pt x="120189" y="407276"/>
                </a:lnTo>
                <a:lnTo>
                  <a:pt x="165347" y="423416"/>
                </a:lnTo>
                <a:lnTo>
                  <a:pt x="214541" y="429082"/>
                </a:lnTo>
                <a:lnTo>
                  <a:pt x="878382" y="429082"/>
                </a:lnTo>
                <a:lnTo>
                  <a:pt x="927576" y="423416"/>
                </a:lnTo>
                <a:lnTo>
                  <a:pt x="972733" y="407276"/>
                </a:lnTo>
                <a:lnTo>
                  <a:pt x="1012568" y="381950"/>
                </a:lnTo>
                <a:lnTo>
                  <a:pt x="1045792" y="348726"/>
                </a:lnTo>
                <a:lnTo>
                  <a:pt x="1071118" y="308892"/>
                </a:lnTo>
                <a:lnTo>
                  <a:pt x="1087257" y="263734"/>
                </a:lnTo>
                <a:lnTo>
                  <a:pt x="1092923" y="214541"/>
                </a:lnTo>
                <a:lnTo>
                  <a:pt x="1087257" y="165347"/>
                </a:lnTo>
                <a:lnTo>
                  <a:pt x="1071118" y="120189"/>
                </a:lnTo>
                <a:lnTo>
                  <a:pt x="1045792" y="80355"/>
                </a:lnTo>
                <a:lnTo>
                  <a:pt x="1012568" y="47131"/>
                </a:lnTo>
                <a:lnTo>
                  <a:pt x="972733" y="21805"/>
                </a:lnTo>
                <a:lnTo>
                  <a:pt x="927576" y="5666"/>
                </a:lnTo>
                <a:lnTo>
                  <a:pt x="878382" y="0"/>
                </a:lnTo>
                <a:close/>
              </a:path>
            </a:pathLst>
          </a:custGeom>
          <a:solidFill>
            <a:srgbClr val="FFFFFF"/>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7" name="object 10"/>
          <p:cNvSpPr txBox="1"/>
          <p:nvPr userDrawn="1"/>
        </p:nvSpPr>
        <p:spPr>
          <a:xfrm>
            <a:off x="10851983" y="340491"/>
            <a:ext cx="806450" cy="259045"/>
          </a:xfrm>
          <a:prstGeom prst="rect">
            <a:avLst/>
          </a:prstGeom>
        </p:spPr>
        <p:txBody>
          <a:bodyPr vert="horz" wrap="square" lIns="0" tIns="12700" rIns="0" bIns="0" rtlCol="0">
            <a:spAutoFit/>
          </a:bodyPr>
          <a:lstStyle/>
          <a:p>
            <a:pPr algn="ctr"/>
            <a:r>
              <a:rPr lang="en-US" altLang="zh-CN" sz="1600" b="1" dirty="0">
                <a:solidFill>
                  <a:srgbClr val="00B8B6"/>
                </a:solidFill>
                <a:latin typeface="Arial" panose="020B0604020202020204" pitchFamily="34" charset="0"/>
                <a:cs typeface="Arial" panose="020B0604020202020204" pitchFamily="34" charset="0"/>
              </a:rPr>
              <a:t>Lead-in</a:t>
            </a:r>
          </a:p>
        </p:txBody>
      </p:sp>
    </p:spTree>
    <p:extLst>
      <p:ext uri="{BB962C8B-B14F-4D97-AF65-F5344CB8AC3E}">
        <p14:creationId xmlns:p14="http://schemas.microsoft.com/office/powerpoint/2010/main" val="122841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課1">
    <p:spTree>
      <p:nvGrpSpPr>
        <p:cNvPr id="1" name=""/>
        <p:cNvGrpSpPr/>
        <p:nvPr/>
      </p:nvGrpSpPr>
      <p:grpSpPr>
        <a:xfrm>
          <a:off x="0" y="0"/>
          <a:ext cx="0" cy="0"/>
          <a:chOff x="0" y="0"/>
          <a:chExt cx="0" cy="0"/>
        </a:xfrm>
      </p:grpSpPr>
      <p:sp>
        <p:nvSpPr>
          <p:cNvPr id="3" name="標題 1"/>
          <p:cNvSpPr>
            <a:spLocks noGrp="1"/>
          </p:cNvSpPr>
          <p:nvPr>
            <p:ph type="title"/>
          </p:nvPr>
        </p:nvSpPr>
        <p:spPr>
          <a:xfrm>
            <a:off x="307393" y="1030095"/>
            <a:ext cx="7813257" cy="375730"/>
          </a:xfrm>
          <a:prstGeom prst="rect">
            <a:avLst/>
          </a:prstGeom>
        </p:spPr>
        <p:txBody>
          <a:bodyPr/>
          <a:lstStyle>
            <a:lvl1pPr>
              <a:defRPr sz="2550" b="1">
                <a:solidFill>
                  <a:schemeClr val="bg1"/>
                </a:solidFill>
                <a:latin typeface="Arial" panose="020B0604020202020204" pitchFamily="34" charset="0"/>
                <a:ea typeface="Noto Sans HK" panose="020B0500000000000000" pitchFamily="34" charset="-120"/>
                <a:cs typeface="Arial" panose="020B0604020202020204" pitchFamily="34" charset="0"/>
              </a:defRPr>
            </a:lvl1pPr>
          </a:lstStyle>
          <a:p>
            <a:r>
              <a:rPr lang="zh-TW" altLang="en-US" dirty="0"/>
              <a:t>按一下以編輯母片標題樣式</a:t>
            </a:r>
            <a:endParaRPr lang="zh-HK" altLang="en-US" dirty="0"/>
          </a:p>
        </p:txBody>
      </p:sp>
      <p:sp>
        <p:nvSpPr>
          <p:cNvPr id="4" name="object 11"/>
          <p:cNvSpPr/>
          <p:nvPr userDrawn="1"/>
        </p:nvSpPr>
        <p:spPr>
          <a:xfrm>
            <a:off x="10183687" y="251696"/>
            <a:ext cx="1614805" cy="429259"/>
          </a:xfrm>
          <a:custGeom>
            <a:avLst/>
            <a:gdLst/>
            <a:ahLst/>
            <a:cxnLst/>
            <a:rect l="l" t="t" r="r" b="b"/>
            <a:pathLst>
              <a:path w="1614804" h="429259">
                <a:moveTo>
                  <a:pt x="1400086" y="0"/>
                </a:moveTo>
                <a:lnTo>
                  <a:pt x="214541" y="0"/>
                </a:lnTo>
                <a:lnTo>
                  <a:pt x="165347" y="5666"/>
                </a:lnTo>
                <a:lnTo>
                  <a:pt x="120189" y="21805"/>
                </a:lnTo>
                <a:lnTo>
                  <a:pt x="80355" y="47131"/>
                </a:lnTo>
                <a:lnTo>
                  <a:pt x="47131" y="80355"/>
                </a:lnTo>
                <a:lnTo>
                  <a:pt x="21805" y="120189"/>
                </a:lnTo>
                <a:lnTo>
                  <a:pt x="5666" y="165347"/>
                </a:lnTo>
                <a:lnTo>
                  <a:pt x="0" y="214541"/>
                </a:lnTo>
                <a:lnTo>
                  <a:pt x="5666" y="263734"/>
                </a:lnTo>
                <a:lnTo>
                  <a:pt x="21805" y="308892"/>
                </a:lnTo>
                <a:lnTo>
                  <a:pt x="47131" y="348726"/>
                </a:lnTo>
                <a:lnTo>
                  <a:pt x="80355" y="381950"/>
                </a:lnTo>
                <a:lnTo>
                  <a:pt x="120189" y="407276"/>
                </a:lnTo>
                <a:lnTo>
                  <a:pt x="165347" y="423416"/>
                </a:lnTo>
                <a:lnTo>
                  <a:pt x="214541" y="429082"/>
                </a:lnTo>
                <a:lnTo>
                  <a:pt x="1400086" y="429082"/>
                </a:lnTo>
                <a:lnTo>
                  <a:pt x="1449279" y="423416"/>
                </a:lnTo>
                <a:lnTo>
                  <a:pt x="1494437" y="407276"/>
                </a:lnTo>
                <a:lnTo>
                  <a:pt x="1534271" y="381950"/>
                </a:lnTo>
                <a:lnTo>
                  <a:pt x="1567495" y="348726"/>
                </a:lnTo>
                <a:lnTo>
                  <a:pt x="1592821" y="308892"/>
                </a:lnTo>
                <a:lnTo>
                  <a:pt x="1608961" y="263734"/>
                </a:lnTo>
                <a:lnTo>
                  <a:pt x="1614627" y="214541"/>
                </a:lnTo>
                <a:lnTo>
                  <a:pt x="1608961" y="165347"/>
                </a:lnTo>
                <a:lnTo>
                  <a:pt x="1592821" y="120189"/>
                </a:lnTo>
                <a:lnTo>
                  <a:pt x="1567495" y="80355"/>
                </a:lnTo>
                <a:lnTo>
                  <a:pt x="1534271" y="47131"/>
                </a:lnTo>
                <a:lnTo>
                  <a:pt x="1494437" y="21805"/>
                </a:lnTo>
                <a:lnTo>
                  <a:pt x="1449279" y="5666"/>
                </a:lnTo>
                <a:lnTo>
                  <a:pt x="1400086" y="0"/>
                </a:lnTo>
                <a:close/>
              </a:path>
            </a:pathLst>
          </a:custGeom>
          <a:solidFill>
            <a:srgbClr val="FFFFFF"/>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5" name="object 12"/>
          <p:cNvSpPr txBox="1"/>
          <p:nvPr userDrawn="1"/>
        </p:nvSpPr>
        <p:spPr>
          <a:xfrm>
            <a:off x="10268883" y="367580"/>
            <a:ext cx="1842904" cy="182101"/>
          </a:xfrm>
          <a:prstGeom prst="rect">
            <a:avLst/>
          </a:prstGeom>
        </p:spPr>
        <p:txBody>
          <a:bodyPr vert="horz" wrap="square" lIns="0" tIns="12700" rIns="0" bIns="0" rtlCol="0">
            <a:spAutoFit/>
          </a:bodyPr>
          <a:lstStyle/>
          <a:p>
            <a:r>
              <a:rPr lang="en-US" altLang="zh-CN" sz="1100" b="1" dirty="0">
                <a:solidFill>
                  <a:srgbClr val="00B8B6"/>
                </a:solidFill>
                <a:latin typeface="Arial" panose="020B0604020202020204" pitchFamily="34" charset="0"/>
                <a:cs typeface="Arial" panose="020B0604020202020204" pitchFamily="34" charset="0"/>
              </a:rPr>
              <a:t>Investigative activity 1</a:t>
            </a:r>
          </a:p>
        </p:txBody>
      </p:sp>
    </p:spTree>
    <p:extLst>
      <p:ext uri="{BB962C8B-B14F-4D97-AF65-F5344CB8AC3E}">
        <p14:creationId xmlns:p14="http://schemas.microsoft.com/office/powerpoint/2010/main" val="2465159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課2">
    <p:spTree>
      <p:nvGrpSpPr>
        <p:cNvPr id="1" name=""/>
        <p:cNvGrpSpPr/>
        <p:nvPr/>
      </p:nvGrpSpPr>
      <p:grpSpPr>
        <a:xfrm>
          <a:off x="0" y="0"/>
          <a:ext cx="0" cy="0"/>
          <a:chOff x="0" y="0"/>
          <a:chExt cx="0" cy="0"/>
        </a:xfrm>
      </p:grpSpPr>
      <p:sp>
        <p:nvSpPr>
          <p:cNvPr id="3" name="object 11"/>
          <p:cNvSpPr/>
          <p:nvPr userDrawn="1"/>
        </p:nvSpPr>
        <p:spPr>
          <a:xfrm>
            <a:off x="10183687" y="251696"/>
            <a:ext cx="1614805" cy="429259"/>
          </a:xfrm>
          <a:custGeom>
            <a:avLst/>
            <a:gdLst/>
            <a:ahLst/>
            <a:cxnLst/>
            <a:rect l="l" t="t" r="r" b="b"/>
            <a:pathLst>
              <a:path w="1614804" h="429259">
                <a:moveTo>
                  <a:pt x="1400086" y="0"/>
                </a:moveTo>
                <a:lnTo>
                  <a:pt x="214541" y="0"/>
                </a:lnTo>
                <a:lnTo>
                  <a:pt x="165347" y="5666"/>
                </a:lnTo>
                <a:lnTo>
                  <a:pt x="120189" y="21805"/>
                </a:lnTo>
                <a:lnTo>
                  <a:pt x="80355" y="47131"/>
                </a:lnTo>
                <a:lnTo>
                  <a:pt x="47131" y="80355"/>
                </a:lnTo>
                <a:lnTo>
                  <a:pt x="21805" y="120189"/>
                </a:lnTo>
                <a:lnTo>
                  <a:pt x="5666" y="165347"/>
                </a:lnTo>
                <a:lnTo>
                  <a:pt x="0" y="214541"/>
                </a:lnTo>
                <a:lnTo>
                  <a:pt x="5666" y="263734"/>
                </a:lnTo>
                <a:lnTo>
                  <a:pt x="21805" y="308892"/>
                </a:lnTo>
                <a:lnTo>
                  <a:pt x="47131" y="348726"/>
                </a:lnTo>
                <a:lnTo>
                  <a:pt x="80355" y="381950"/>
                </a:lnTo>
                <a:lnTo>
                  <a:pt x="120189" y="407276"/>
                </a:lnTo>
                <a:lnTo>
                  <a:pt x="165347" y="423416"/>
                </a:lnTo>
                <a:lnTo>
                  <a:pt x="214541" y="429082"/>
                </a:lnTo>
                <a:lnTo>
                  <a:pt x="1400086" y="429082"/>
                </a:lnTo>
                <a:lnTo>
                  <a:pt x="1449279" y="423416"/>
                </a:lnTo>
                <a:lnTo>
                  <a:pt x="1494437" y="407276"/>
                </a:lnTo>
                <a:lnTo>
                  <a:pt x="1534271" y="381950"/>
                </a:lnTo>
                <a:lnTo>
                  <a:pt x="1567495" y="348726"/>
                </a:lnTo>
                <a:lnTo>
                  <a:pt x="1592821" y="308892"/>
                </a:lnTo>
                <a:lnTo>
                  <a:pt x="1608961" y="263734"/>
                </a:lnTo>
                <a:lnTo>
                  <a:pt x="1614627" y="214541"/>
                </a:lnTo>
                <a:lnTo>
                  <a:pt x="1608961" y="165347"/>
                </a:lnTo>
                <a:lnTo>
                  <a:pt x="1592821" y="120189"/>
                </a:lnTo>
                <a:lnTo>
                  <a:pt x="1567495" y="80355"/>
                </a:lnTo>
                <a:lnTo>
                  <a:pt x="1534271" y="47131"/>
                </a:lnTo>
                <a:lnTo>
                  <a:pt x="1494437" y="21805"/>
                </a:lnTo>
                <a:lnTo>
                  <a:pt x="1449279" y="5666"/>
                </a:lnTo>
                <a:lnTo>
                  <a:pt x="1400086" y="0"/>
                </a:lnTo>
                <a:close/>
              </a:path>
            </a:pathLst>
          </a:custGeom>
          <a:solidFill>
            <a:srgbClr val="FFFFFF"/>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5" name="標題 1"/>
          <p:cNvSpPr>
            <a:spLocks noGrp="1"/>
          </p:cNvSpPr>
          <p:nvPr>
            <p:ph type="title"/>
          </p:nvPr>
        </p:nvSpPr>
        <p:spPr>
          <a:xfrm>
            <a:off x="307393" y="1030095"/>
            <a:ext cx="7813257" cy="375730"/>
          </a:xfrm>
          <a:prstGeom prst="rect">
            <a:avLst/>
          </a:prstGeom>
        </p:spPr>
        <p:txBody>
          <a:bodyPr/>
          <a:lstStyle>
            <a:lvl1pPr>
              <a:defRPr sz="2550" b="1">
                <a:solidFill>
                  <a:schemeClr val="bg1"/>
                </a:solidFill>
                <a:latin typeface="Arial" panose="020B0604020202020204" pitchFamily="34" charset="0"/>
                <a:ea typeface="Noto Sans HK" panose="020B0500000000000000" pitchFamily="34" charset="-120"/>
                <a:cs typeface="Arial" panose="020B0604020202020204" pitchFamily="34" charset="0"/>
              </a:defRPr>
            </a:lvl1pPr>
          </a:lstStyle>
          <a:p>
            <a:r>
              <a:rPr lang="zh-TW" altLang="en-US" dirty="0"/>
              <a:t>按一下以編輯母片標題樣式</a:t>
            </a:r>
            <a:endParaRPr lang="zh-HK" altLang="en-US" dirty="0"/>
          </a:p>
        </p:txBody>
      </p:sp>
      <p:sp>
        <p:nvSpPr>
          <p:cNvPr id="8" name="object 12">
            <a:extLst>
              <a:ext uri="{FF2B5EF4-FFF2-40B4-BE49-F238E27FC236}">
                <a16:creationId xmlns:a16="http://schemas.microsoft.com/office/drawing/2014/main" id="{5BB4277D-C5F6-4EC2-AAD8-D65A4C7B6315}"/>
              </a:ext>
            </a:extLst>
          </p:cNvPr>
          <p:cNvSpPr txBox="1"/>
          <p:nvPr userDrawn="1"/>
        </p:nvSpPr>
        <p:spPr>
          <a:xfrm>
            <a:off x="10268883" y="367580"/>
            <a:ext cx="1842904" cy="182101"/>
          </a:xfrm>
          <a:prstGeom prst="rect">
            <a:avLst/>
          </a:prstGeom>
        </p:spPr>
        <p:txBody>
          <a:bodyPr vert="horz" wrap="square" lIns="0" tIns="12700" rIns="0" bIns="0" rtlCol="0">
            <a:spAutoFit/>
          </a:bodyPr>
          <a:lstStyle/>
          <a:p>
            <a:r>
              <a:rPr lang="en-US" altLang="zh-CN" sz="1100" b="1" dirty="0">
                <a:solidFill>
                  <a:srgbClr val="00B8B6"/>
                </a:solidFill>
                <a:latin typeface="Arial" panose="020B0604020202020204" pitchFamily="34" charset="0"/>
                <a:cs typeface="Arial" panose="020B0604020202020204" pitchFamily="34" charset="0"/>
              </a:rPr>
              <a:t>Investigative activity 2</a:t>
            </a:r>
          </a:p>
        </p:txBody>
      </p:sp>
    </p:spTree>
    <p:extLst>
      <p:ext uri="{BB962C8B-B14F-4D97-AF65-F5344CB8AC3E}">
        <p14:creationId xmlns:p14="http://schemas.microsoft.com/office/powerpoint/2010/main" val="2698374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653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object 3"/>
          <p:cNvSpPr/>
          <p:nvPr/>
        </p:nvSpPr>
        <p:spPr>
          <a:xfrm>
            <a:off x="0" y="0"/>
            <a:ext cx="12192000" cy="933450"/>
          </a:xfrm>
          <a:custGeom>
            <a:avLst/>
            <a:gdLst/>
            <a:ahLst/>
            <a:cxnLst/>
            <a:rect l="l" t="t" r="r" b="b"/>
            <a:pathLst>
              <a:path w="12192000" h="933450">
                <a:moveTo>
                  <a:pt x="12192000" y="0"/>
                </a:moveTo>
                <a:lnTo>
                  <a:pt x="0" y="0"/>
                </a:lnTo>
                <a:lnTo>
                  <a:pt x="0" y="933297"/>
                </a:lnTo>
                <a:lnTo>
                  <a:pt x="12192000" y="933297"/>
                </a:lnTo>
                <a:lnTo>
                  <a:pt x="12192000" y="0"/>
                </a:lnTo>
                <a:close/>
              </a:path>
            </a:pathLst>
          </a:custGeom>
          <a:solidFill>
            <a:srgbClr val="00B8B6"/>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5" name="object 14"/>
          <p:cNvSpPr/>
          <p:nvPr userDrawn="1"/>
        </p:nvSpPr>
        <p:spPr>
          <a:xfrm>
            <a:off x="0" y="932180"/>
            <a:ext cx="12192000" cy="588010"/>
          </a:xfrm>
          <a:custGeom>
            <a:avLst/>
            <a:gdLst/>
            <a:ahLst/>
            <a:cxnLst/>
            <a:rect l="l" t="t" r="r" b="b"/>
            <a:pathLst>
              <a:path w="12192000" h="588010">
                <a:moveTo>
                  <a:pt x="12192000" y="0"/>
                </a:moveTo>
                <a:lnTo>
                  <a:pt x="0" y="0"/>
                </a:lnTo>
                <a:lnTo>
                  <a:pt x="0" y="587489"/>
                </a:lnTo>
                <a:lnTo>
                  <a:pt x="12192000" y="587489"/>
                </a:lnTo>
                <a:lnTo>
                  <a:pt x="12192000" y="0"/>
                </a:lnTo>
                <a:close/>
              </a:path>
            </a:pathLst>
          </a:custGeom>
          <a:solidFill>
            <a:srgbClr val="034EA1"/>
          </a:solidFill>
        </p:spPr>
        <p:txBody>
          <a:bodyPr wrap="square" lIns="0" tIns="0" rIns="0" bIns="0" rtlCol="0"/>
          <a:lstStyle/>
          <a:p>
            <a:endParaRPr dirty="0">
              <a:latin typeface="Arial" panose="020B0604020202020204" pitchFamily="34" charset="0"/>
              <a:cs typeface="Arial" panose="020B0604020202020204" pitchFamily="34" charset="0"/>
            </a:endParaRPr>
          </a:p>
        </p:txBody>
      </p:sp>
      <p:grpSp>
        <p:nvGrpSpPr>
          <p:cNvPr id="16" name="群組 15"/>
          <p:cNvGrpSpPr/>
          <p:nvPr userDrawn="1"/>
        </p:nvGrpSpPr>
        <p:grpSpPr>
          <a:xfrm>
            <a:off x="393679" y="249480"/>
            <a:ext cx="2733243" cy="428400"/>
            <a:chOff x="1752600" y="2214638"/>
            <a:chExt cx="2733243" cy="428400"/>
          </a:xfrm>
        </p:grpSpPr>
        <p:sp>
          <p:nvSpPr>
            <p:cNvPr id="17" name="圓角矩形 16"/>
            <p:cNvSpPr/>
            <p:nvPr userDrawn="1"/>
          </p:nvSpPr>
          <p:spPr>
            <a:xfrm>
              <a:off x="2761443" y="2214638"/>
              <a:ext cx="1724400" cy="428400"/>
            </a:xfrm>
            <a:prstGeom prst="roundRect">
              <a:avLst>
                <a:gd name="adj" fmla="val 50000"/>
              </a:avLst>
            </a:prstGeom>
            <a:solidFill>
              <a:srgbClr val="034EA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zh-TW" altLang="en-US" sz="1450" b="1" spc="50" dirty="0">
                  <a:solidFill>
                    <a:srgbClr val="FFFFFF"/>
                  </a:solidFill>
                  <a:latin typeface="Arial" panose="020B0604020202020204" pitchFamily="34" charset="0"/>
                  <a:ea typeface="Noto Sans HK" panose="020B0500000000000000" pitchFamily="34" charset="-120"/>
                  <a:cs typeface="Arial" panose="020B0604020202020204" pitchFamily="34" charset="0"/>
                </a:rPr>
                <a:t>家居廚餘去哪兒</a:t>
              </a:r>
              <a:endParaRPr lang="zh-HK" altLang="en-US" sz="1450" b="1" spc="50" dirty="0">
                <a:solidFill>
                  <a:srgbClr val="FFFFFF"/>
                </a:solidFill>
                <a:latin typeface="Arial" panose="020B0604020202020204" pitchFamily="34" charset="0"/>
                <a:ea typeface="Noto Sans HK" panose="020B0500000000000000" pitchFamily="34" charset="-120"/>
                <a:cs typeface="Arial" panose="020B0604020202020204" pitchFamily="34" charset="0"/>
              </a:endParaRPr>
            </a:p>
          </p:txBody>
        </p:sp>
        <p:sp>
          <p:nvSpPr>
            <p:cNvPr id="18" name="圓角矩形 17"/>
            <p:cNvSpPr/>
            <p:nvPr userDrawn="1"/>
          </p:nvSpPr>
          <p:spPr>
            <a:xfrm>
              <a:off x="1752600" y="2214638"/>
              <a:ext cx="903600" cy="428400"/>
            </a:xfrm>
            <a:prstGeom prst="roundRect">
              <a:avLst>
                <a:gd name="adj" fmla="val 50000"/>
              </a:avLst>
            </a:prstGeom>
            <a:solidFill>
              <a:srgbClr val="034EA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algn="ctr" defTabSz="914400" rtl="0" eaLnBrk="1" latinLnBrk="0" hangingPunct="1"/>
              <a:r>
                <a:rPr lang="zh-TW" altLang="en-US" sz="1450" b="1" kern="1200" spc="50" dirty="0">
                  <a:solidFill>
                    <a:srgbClr val="FFFFFF"/>
                  </a:solidFill>
                  <a:latin typeface="Arial" panose="020B0604020202020204" pitchFamily="34" charset="0"/>
                  <a:ea typeface="Noto Sans HK" panose="020B0500000000000000" pitchFamily="34" charset="-120"/>
                  <a:cs typeface="Arial" panose="020B0604020202020204" pitchFamily="34" charset="0"/>
                </a:rPr>
                <a:t>五年級</a:t>
              </a:r>
              <a:endParaRPr lang="zh-HK" altLang="en-US" sz="1450" b="1" kern="1200" spc="50" dirty="0">
                <a:solidFill>
                  <a:srgbClr val="FFFFFF"/>
                </a:solidFill>
                <a:latin typeface="Arial" panose="020B0604020202020204" pitchFamily="34" charset="0"/>
                <a:ea typeface="Noto Sans HK" panose="020B0500000000000000" pitchFamily="34" charset="-120"/>
                <a:cs typeface="Arial" panose="020B0604020202020204" pitchFamily="34" charset="0"/>
              </a:endParaRPr>
            </a:p>
          </p:txBody>
        </p:sp>
      </p:grpSp>
      <p:grpSp>
        <p:nvGrpSpPr>
          <p:cNvPr id="14" name="Google Shape;114;p3">
            <a:extLst>
              <a:ext uri="{FF2B5EF4-FFF2-40B4-BE49-F238E27FC236}">
                <a16:creationId xmlns:a16="http://schemas.microsoft.com/office/drawing/2014/main" id="{C46BA185-D296-44FB-B024-11422B590D37}"/>
              </a:ext>
            </a:extLst>
          </p:cNvPr>
          <p:cNvGrpSpPr/>
          <p:nvPr userDrawn="1"/>
        </p:nvGrpSpPr>
        <p:grpSpPr>
          <a:xfrm>
            <a:off x="414312" y="253411"/>
            <a:ext cx="872613" cy="375730"/>
            <a:chOff x="-30277" y="-15877"/>
            <a:chExt cx="1882736" cy="889001"/>
          </a:xfrm>
        </p:grpSpPr>
        <p:sp>
          <p:nvSpPr>
            <p:cNvPr id="19" name="Google Shape;115;p3">
              <a:extLst>
                <a:ext uri="{FF2B5EF4-FFF2-40B4-BE49-F238E27FC236}">
                  <a16:creationId xmlns:a16="http://schemas.microsoft.com/office/drawing/2014/main" id="{19BE3AEC-C7A3-4C04-99B2-1749A3AA6EA5}"/>
                </a:ext>
              </a:extLst>
            </p:cNvPr>
            <p:cNvSpPr/>
            <p:nvPr/>
          </p:nvSpPr>
          <p:spPr>
            <a:xfrm>
              <a:off x="0" y="0"/>
              <a:ext cx="1806575" cy="857250"/>
            </a:xfrm>
            <a:custGeom>
              <a:avLst/>
              <a:gdLst/>
              <a:ahLst/>
              <a:cxnLst/>
              <a:rect l="l" t="t" r="r" b="b"/>
              <a:pathLst>
                <a:path w="1806575" h="857250" extrusionOk="0">
                  <a:moveTo>
                    <a:pt x="0" y="428625"/>
                  </a:moveTo>
                  <a:cubicBezTo>
                    <a:pt x="0" y="191897"/>
                    <a:pt x="191897" y="0"/>
                    <a:pt x="428625" y="0"/>
                  </a:cubicBezTo>
                  <a:lnTo>
                    <a:pt x="1377950" y="0"/>
                  </a:lnTo>
                  <a:cubicBezTo>
                    <a:pt x="1614678" y="0"/>
                    <a:pt x="1806575" y="191897"/>
                    <a:pt x="1806575" y="428625"/>
                  </a:cubicBezTo>
                  <a:cubicBezTo>
                    <a:pt x="1806575" y="665353"/>
                    <a:pt x="1614678" y="857250"/>
                    <a:pt x="1377950" y="857250"/>
                  </a:cubicBezTo>
                  <a:lnTo>
                    <a:pt x="428625" y="857250"/>
                  </a:lnTo>
                  <a:cubicBezTo>
                    <a:pt x="191897" y="857250"/>
                    <a:pt x="0" y="665353"/>
                    <a:pt x="0" y="428625"/>
                  </a:cubicBezTo>
                  <a:close/>
                </a:path>
              </a:pathLst>
            </a:custGeom>
            <a:solidFill>
              <a:srgbClr val="034EA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0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20" name="Google Shape;116;p3">
              <a:extLst>
                <a:ext uri="{FF2B5EF4-FFF2-40B4-BE49-F238E27FC236}">
                  <a16:creationId xmlns:a16="http://schemas.microsoft.com/office/drawing/2014/main" id="{D7B72FE2-CB3C-413D-B6BB-21EC3C3C421A}"/>
                </a:ext>
              </a:extLst>
            </p:cNvPr>
            <p:cNvSpPr txBox="1"/>
            <p:nvPr/>
          </p:nvSpPr>
          <p:spPr>
            <a:xfrm>
              <a:off x="-30277" y="-15877"/>
              <a:ext cx="1882736" cy="889001"/>
            </a:xfrm>
            <a:prstGeom prst="rect">
              <a:avLst/>
            </a:prstGeom>
            <a:noFill/>
            <a:ln>
              <a:noFill/>
            </a:ln>
          </p:spPr>
          <p:txBody>
            <a:bodyPr spcFirstLastPara="1" wrap="square" lIns="50800" tIns="50800" rIns="50800" bIns="50800" anchor="ctr" anchorCtr="0">
              <a:noAutofit/>
            </a:bodyPr>
            <a:lstStyle/>
            <a:p>
              <a:pPr marL="0" marR="0" lvl="0" indent="0" algn="ctr" rtl="0">
                <a:lnSpc>
                  <a:spcPct val="189666"/>
                </a:lnSpc>
                <a:spcBef>
                  <a:spcPts val="0"/>
                </a:spcBef>
                <a:spcAft>
                  <a:spcPts val="0"/>
                </a:spcAft>
                <a:buNone/>
              </a:pPr>
              <a:r>
                <a:rPr lang="en-US" sz="1200" b="1" dirty="0">
                  <a:solidFill>
                    <a:srgbClr val="FFFFFF"/>
                  </a:solidFill>
                  <a:latin typeface="Arial" panose="020B0604020202020204" pitchFamily="34" charset="0"/>
                  <a:ea typeface="Times New Roman"/>
                  <a:cs typeface="Arial" panose="020B0604020202020204" pitchFamily="34" charset="0"/>
                  <a:sym typeface="Times New Roman"/>
                </a:rPr>
                <a:t>Primary 5</a:t>
              </a:r>
              <a:endParaRPr dirty="0">
                <a:latin typeface="Arial" panose="020B0604020202020204" pitchFamily="34" charset="0"/>
                <a:cs typeface="Arial" panose="020B0604020202020204" pitchFamily="34" charset="0"/>
              </a:endParaRPr>
            </a:p>
          </p:txBody>
        </p:sp>
      </p:grpSp>
      <p:grpSp>
        <p:nvGrpSpPr>
          <p:cNvPr id="21" name="Google Shape;117;p3">
            <a:extLst>
              <a:ext uri="{FF2B5EF4-FFF2-40B4-BE49-F238E27FC236}">
                <a16:creationId xmlns:a16="http://schemas.microsoft.com/office/drawing/2014/main" id="{06778BC9-7AEA-4A83-8F22-76674D0E4A46}"/>
              </a:ext>
            </a:extLst>
          </p:cNvPr>
          <p:cNvGrpSpPr/>
          <p:nvPr userDrawn="1"/>
        </p:nvGrpSpPr>
        <p:grpSpPr>
          <a:xfrm>
            <a:off x="1447020" y="277268"/>
            <a:ext cx="1644667" cy="387602"/>
            <a:chOff x="-56405" y="-93436"/>
            <a:chExt cx="3504455" cy="950686"/>
          </a:xfrm>
        </p:grpSpPr>
        <p:sp>
          <p:nvSpPr>
            <p:cNvPr id="22" name="Google Shape;118;p3">
              <a:extLst>
                <a:ext uri="{FF2B5EF4-FFF2-40B4-BE49-F238E27FC236}">
                  <a16:creationId xmlns:a16="http://schemas.microsoft.com/office/drawing/2014/main" id="{F5960249-68B1-4E64-A45C-E84D46313ADF}"/>
                </a:ext>
              </a:extLst>
            </p:cNvPr>
            <p:cNvSpPr/>
            <p:nvPr/>
          </p:nvSpPr>
          <p:spPr>
            <a:xfrm>
              <a:off x="0" y="0"/>
              <a:ext cx="3448050" cy="857250"/>
            </a:xfrm>
            <a:custGeom>
              <a:avLst/>
              <a:gdLst/>
              <a:ahLst/>
              <a:cxnLst/>
              <a:rect l="l" t="t" r="r" b="b"/>
              <a:pathLst>
                <a:path w="3448050" h="857250" extrusionOk="0">
                  <a:moveTo>
                    <a:pt x="0" y="428625"/>
                  </a:moveTo>
                  <a:cubicBezTo>
                    <a:pt x="0" y="191897"/>
                    <a:pt x="191897" y="0"/>
                    <a:pt x="428625" y="0"/>
                  </a:cubicBezTo>
                  <a:lnTo>
                    <a:pt x="3019425" y="0"/>
                  </a:lnTo>
                  <a:cubicBezTo>
                    <a:pt x="3256153" y="0"/>
                    <a:pt x="3448050" y="191897"/>
                    <a:pt x="3448050" y="428625"/>
                  </a:cubicBezTo>
                  <a:cubicBezTo>
                    <a:pt x="3448050" y="665353"/>
                    <a:pt x="3256153" y="857250"/>
                    <a:pt x="3019425" y="857250"/>
                  </a:cubicBezTo>
                  <a:lnTo>
                    <a:pt x="428625" y="857250"/>
                  </a:lnTo>
                  <a:cubicBezTo>
                    <a:pt x="191897" y="857250"/>
                    <a:pt x="0" y="665353"/>
                    <a:pt x="0" y="428625"/>
                  </a:cubicBezTo>
                  <a:close/>
                </a:path>
              </a:pathLst>
            </a:custGeom>
            <a:solidFill>
              <a:srgbClr val="034EA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9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23" name="Google Shape;119;p3">
              <a:extLst>
                <a:ext uri="{FF2B5EF4-FFF2-40B4-BE49-F238E27FC236}">
                  <a16:creationId xmlns:a16="http://schemas.microsoft.com/office/drawing/2014/main" id="{8C5C91CA-877D-446A-AAE9-F2AC4FD4D118}"/>
                </a:ext>
              </a:extLst>
            </p:cNvPr>
            <p:cNvSpPr txBox="1"/>
            <p:nvPr/>
          </p:nvSpPr>
          <p:spPr>
            <a:xfrm>
              <a:off x="-56405" y="-93436"/>
              <a:ext cx="3448051" cy="876302"/>
            </a:xfrm>
            <a:prstGeom prst="rect">
              <a:avLst/>
            </a:prstGeom>
            <a:noFill/>
            <a:ln>
              <a:noFill/>
            </a:ln>
          </p:spPr>
          <p:txBody>
            <a:bodyPr spcFirstLastPara="1" wrap="square" lIns="50800" tIns="50800" rIns="50800" bIns="50800" anchor="ctr" anchorCtr="0">
              <a:noAutofit/>
            </a:bodyPr>
            <a:lstStyle/>
            <a:p>
              <a:pPr algn="ctr"/>
              <a:r>
                <a:rPr lang="en-US" altLang="zh-CN" sz="1000" b="1" dirty="0">
                  <a:solidFill>
                    <a:schemeClr val="bg1"/>
                  </a:solidFill>
                  <a:latin typeface="Arial" panose="020B0604020202020204" pitchFamily="34" charset="0"/>
                  <a:cs typeface="Arial" panose="020B0604020202020204" pitchFamily="34" charset="0"/>
                </a:rPr>
                <a:t>Where does Domestic Food Waste go</a:t>
              </a:r>
            </a:p>
          </p:txBody>
        </p:sp>
      </p:grpSp>
    </p:spTree>
    <p:extLst>
      <p:ext uri="{BB962C8B-B14F-4D97-AF65-F5344CB8AC3E}">
        <p14:creationId xmlns:p14="http://schemas.microsoft.com/office/powerpoint/2010/main" val="2103691252"/>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285566"/>
      </p:ext>
    </p:extLst>
  </p:cSld>
  <p:clrMap bg1="lt1" tx1="dk1" bg2="lt2" tx2="dk2" accent1="accent1" accent2="accent2" accent3="accent3" accent4="accent4" accent5="accent5" accent6="accent6" hlink="hlink" folHlink="folHlink"/>
  <p:sldLayoutIdLst>
    <p:sldLayoutId id="214748365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4.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46.jp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 Id="rId4" Type="http://schemas.openxmlformats.org/officeDocument/2006/relationships/image" Target="../media/image52.sv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5" Type="http://schemas.openxmlformats.org/officeDocument/2006/relationships/image" Target="../media/image55.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chart" Target="../charts/chart1.xml"/><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29983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07393" y="1030095"/>
            <a:ext cx="8362474" cy="375730"/>
          </a:xfrm>
        </p:spPr>
        <p:txBody>
          <a:bodyPr/>
          <a:lstStyle/>
          <a:p>
            <a:r>
              <a:rPr lang="en-US" altLang="zh-TW" sz="2400" dirty="0"/>
              <a:t>Food waste management strategies in Hong Kong </a:t>
            </a:r>
            <a:endParaRPr lang="zh-HK" altLang="en-US" sz="2400" dirty="0"/>
          </a:p>
        </p:txBody>
      </p:sp>
      <p:pic>
        <p:nvPicPr>
          <p:cNvPr id="22" name="object 18"/>
          <p:cNvPicPr/>
          <p:nvPr/>
        </p:nvPicPr>
        <p:blipFill>
          <a:blip r:embed="rId2" cstate="print"/>
          <a:stretch>
            <a:fillRect/>
          </a:stretch>
        </p:blipFill>
        <p:spPr>
          <a:xfrm>
            <a:off x="10640552" y="6166478"/>
            <a:ext cx="990658" cy="398528"/>
          </a:xfrm>
          <a:prstGeom prst="rect">
            <a:avLst/>
          </a:prstGeom>
        </p:spPr>
      </p:pic>
      <p:grpSp>
        <p:nvGrpSpPr>
          <p:cNvPr id="23" name="object 19"/>
          <p:cNvGrpSpPr/>
          <p:nvPr/>
        </p:nvGrpSpPr>
        <p:grpSpPr>
          <a:xfrm>
            <a:off x="10602150" y="4965460"/>
            <a:ext cx="1138555" cy="1148080"/>
            <a:chOff x="10602150" y="4965460"/>
            <a:chExt cx="1138555" cy="1148080"/>
          </a:xfrm>
        </p:grpSpPr>
        <p:sp>
          <p:nvSpPr>
            <p:cNvPr id="24" name="object 20"/>
            <p:cNvSpPr/>
            <p:nvPr/>
          </p:nvSpPr>
          <p:spPr>
            <a:xfrm>
              <a:off x="10631627" y="5610695"/>
              <a:ext cx="1018540" cy="502920"/>
            </a:xfrm>
            <a:custGeom>
              <a:avLst/>
              <a:gdLst/>
              <a:ahLst/>
              <a:cxnLst/>
              <a:rect l="l" t="t" r="r" b="b"/>
              <a:pathLst>
                <a:path w="1018540" h="502920">
                  <a:moveTo>
                    <a:pt x="505790" y="106324"/>
                  </a:moveTo>
                  <a:lnTo>
                    <a:pt x="466775" y="70802"/>
                  </a:lnTo>
                  <a:lnTo>
                    <a:pt x="459308" y="110566"/>
                  </a:lnTo>
                  <a:lnTo>
                    <a:pt x="444106" y="90373"/>
                  </a:lnTo>
                  <a:lnTo>
                    <a:pt x="408114" y="55079"/>
                  </a:lnTo>
                  <a:lnTo>
                    <a:pt x="376339" y="33401"/>
                  </a:lnTo>
                  <a:lnTo>
                    <a:pt x="341147" y="16637"/>
                  </a:lnTo>
                  <a:lnTo>
                    <a:pt x="303314" y="5461"/>
                  </a:lnTo>
                  <a:lnTo>
                    <a:pt x="263486" y="330"/>
                  </a:lnTo>
                  <a:lnTo>
                    <a:pt x="251206" y="12"/>
                  </a:lnTo>
                  <a:lnTo>
                    <a:pt x="206057" y="4064"/>
                  </a:lnTo>
                  <a:lnTo>
                    <a:pt x="163550" y="15735"/>
                  </a:lnTo>
                  <a:lnTo>
                    <a:pt x="124421" y="34315"/>
                  </a:lnTo>
                  <a:lnTo>
                    <a:pt x="89357" y="59093"/>
                  </a:lnTo>
                  <a:lnTo>
                    <a:pt x="59080" y="89369"/>
                  </a:lnTo>
                  <a:lnTo>
                    <a:pt x="34302" y="124434"/>
                  </a:lnTo>
                  <a:lnTo>
                    <a:pt x="15722" y="163563"/>
                  </a:lnTo>
                  <a:lnTo>
                    <a:pt x="4051" y="206070"/>
                  </a:lnTo>
                  <a:lnTo>
                    <a:pt x="0" y="251218"/>
                  </a:lnTo>
                  <a:lnTo>
                    <a:pt x="4051" y="296379"/>
                  </a:lnTo>
                  <a:lnTo>
                    <a:pt x="15722" y="338874"/>
                  </a:lnTo>
                  <a:lnTo>
                    <a:pt x="34302" y="378015"/>
                  </a:lnTo>
                  <a:lnTo>
                    <a:pt x="59080" y="413080"/>
                  </a:lnTo>
                  <a:lnTo>
                    <a:pt x="89357" y="443357"/>
                  </a:lnTo>
                  <a:lnTo>
                    <a:pt x="124421" y="468134"/>
                  </a:lnTo>
                  <a:lnTo>
                    <a:pt x="163550" y="486714"/>
                  </a:lnTo>
                  <a:lnTo>
                    <a:pt x="206057" y="498386"/>
                  </a:lnTo>
                  <a:lnTo>
                    <a:pt x="251206" y="502437"/>
                  </a:lnTo>
                  <a:lnTo>
                    <a:pt x="283743" y="500329"/>
                  </a:lnTo>
                  <a:lnTo>
                    <a:pt x="315023" y="494207"/>
                  </a:lnTo>
                  <a:lnTo>
                    <a:pt x="344779" y="484327"/>
                  </a:lnTo>
                  <a:lnTo>
                    <a:pt x="372757" y="470979"/>
                  </a:lnTo>
                  <a:lnTo>
                    <a:pt x="372757" y="492721"/>
                  </a:lnTo>
                  <a:lnTo>
                    <a:pt x="493318" y="492721"/>
                  </a:lnTo>
                  <a:lnTo>
                    <a:pt x="493318" y="245148"/>
                  </a:lnTo>
                  <a:lnTo>
                    <a:pt x="246037" y="245148"/>
                  </a:lnTo>
                  <a:lnTo>
                    <a:pt x="246037" y="335356"/>
                  </a:lnTo>
                  <a:lnTo>
                    <a:pt x="244017" y="335648"/>
                  </a:lnTo>
                  <a:lnTo>
                    <a:pt x="190169" y="307809"/>
                  </a:lnTo>
                  <a:lnTo>
                    <a:pt x="168630" y="251218"/>
                  </a:lnTo>
                  <a:lnTo>
                    <a:pt x="175183" y="218846"/>
                  </a:lnTo>
                  <a:lnTo>
                    <a:pt x="193040" y="192366"/>
                  </a:lnTo>
                  <a:lnTo>
                    <a:pt x="219506" y="174510"/>
                  </a:lnTo>
                  <a:lnTo>
                    <a:pt x="251879" y="167957"/>
                  </a:lnTo>
                  <a:lnTo>
                    <a:pt x="277393" y="171958"/>
                  </a:lnTo>
                  <a:lnTo>
                    <a:pt x="299720" y="183121"/>
                  </a:lnTo>
                  <a:lnTo>
                    <a:pt x="317601" y="200190"/>
                  </a:lnTo>
                  <a:lnTo>
                    <a:pt x="329793" y="221894"/>
                  </a:lnTo>
                  <a:lnTo>
                    <a:pt x="372872" y="209702"/>
                  </a:lnTo>
                  <a:lnTo>
                    <a:pt x="354584" y="175006"/>
                  </a:lnTo>
                  <a:lnTo>
                    <a:pt x="326948" y="147662"/>
                  </a:lnTo>
                  <a:lnTo>
                    <a:pt x="292023" y="129743"/>
                  </a:lnTo>
                  <a:lnTo>
                    <a:pt x="251879" y="123304"/>
                  </a:lnTo>
                  <a:lnTo>
                    <a:pt x="202095" y="133362"/>
                  </a:lnTo>
                  <a:lnTo>
                    <a:pt x="161442" y="160769"/>
                  </a:lnTo>
                  <a:lnTo>
                    <a:pt x="134023" y="201434"/>
                  </a:lnTo>
                  <a:lnTo>
                    <a:pt x="123977" y="251218"/>
                  </a:lnTo>
                  <a:lnTo>
                    <a:pt x="134023" y="301015"/>
                  </a:lnTo>
                  <a:lnTo>
                    <a:pt x="161442" y="341680"/>
                  </a:lnTo>
                  <a:lnTo>
                    <a:pt x="202095" y="369087"/>
                  </a:lnTo>
                  <a:lnTo>
                    <a:pt x="251879" y="379145"/>
                  </a:lnTo>
                  <a:lnTo>
                    <a:pt x="279374" y="376174"/>
                  </a:lnTo>
                  <a:lnTo>
                    <a:pt x="304800" y="367677"/>
                  </a:lnTo>
                  <a:lnTo>
                    <a:pt x="327520" y="354317"/>
                  </a:lnTo>
                  <a:lnTo>
                    <a:pt x="346938" y="336715"/>
                  </a:lnTo>
                  <a:lnTo>
                    <a:pt x="290690" y="336715"/>
                  </a:lnTo>
                  <a:lnTo>
                    <a:pt x="290690" y="289814"/>
                  </a:lnTo>
                  <a:lnTo>
                    <a:pt x="448678" y="289814"/>
                  </a:lnTo>
                  <a:lnTo>
                    <a:pt x="448678" y="448068"/>
                  </a:lnTo>
                  <a:lnTo>
                    <a:pt x="404012" y="448068"/>
                  </a:lnTo>
                  <a:lnTo>
                    <a:pt x="404012" y="389928"/>
                  </a:lnTo>
                  <a:lnTo>
                    <a:pt x="372694" y="418096"/>
                  </a:lnTo>
                  <a:lnTo>
                    <a:pt x="336130" y="439470"/>
                  </a:lnTo>
                  <a:lnTo>
                    <a:pt x="295300" y="453034"/>
                  </a:lnTo>
                  <a:lnTo>
                    <a:pt x="251206" y="457784"/>
                  </a:lnTo>
                  <a:lnTo>
                    <a:pt x="203911" y="452323"/>
                  </a:lnTo>
                  <a:lnTo>
                    <a:pt x="160464" y="436753"/>
                  </a:lnTo>
                  <a:lnTo>
                    <a:pt x="122110" y="412343"/>
                  </a:lnTo>
                  <a:lnTo>
                    <a:pt x="90106" y="380339"/>
                  </a:lnTo>
                  <a:lnTo>
                    <a:pt x="65697" y="341972"/>
                  </a:lnTo>
                  <a:lnTo>
                    <a:pt x="50139" y="298526"/>
                  </a:lnTo>
                  <a:lnTo>
                    <a:pt x="44678" y="251218"/>
                  </a:lnTo>
                  <a:lnTo>
                    <a:pt x="50139" y="203911"/>
                  </a:lnTo>
                  <a:lnTo>
                    <a:pt x="65697" y="160464"/>
                  </a:lnTo>
                  <a:lnTo>
                    <a:pt x="90106" y="122110"/>
                  </a:lnTo>
                  <a:lnTo>
                    <a:pt x="122110" y="90106"/>
                  </a:lnTo>
                  <a:lnTo>
                    <a:pt x="160464" y="65697"/>
                  </a:lnTo>
                  <a:lnTo>
                    <a:pt x="203911" y="50139"/>
                  </a:lnTo>
                  <a:lnTo>
                    <a:pt x="251206" y="44678"/>
                  </a:lnTo>
                  <a:lnTo>
                    <a:pt x="269163" y="45453"/>
                  </a:lnTo>
                  <a:lnTo>
                    <a:pt x="308190" y="52654"/>
                  </a:lnTo>
                  <a:lnTo>
                    <a:pt x="344589" y="67056"/>
                  </a:lnTo>
                  <a:lnTo>
                    <a:pt x="385318" y="94361"/>
                  </a:lnTo>
                  <a:lnTo>
                    <a:pt x="416534" y="127673"/>
                  </a:lnTo>
                  <a:lnTo>
                    <a:pt x="429285" y="146812"/>
                  </a:lnTo>
                  <a:lnTo>
                    <a:pt x="386359" y="159118"/>
                  </a:lnTo>
                  <a:lnTo>
                    <a:pt x="425373" y="194640"/>
                  </a:lnTo>
                  <a:lnTo>
                    <a:pt x="493052" y="175615"/>
                  </a:lnTo>
                  <a:lnTo>
                    <a:pt x="505790" y="106324"/>
                  </a:lnTo>
                  <a:close/>
                </a:path>
                <a:path w="1018540" h="502920">
                  <a:moveTo>
                    <a:pt x="895451" y="251218"/>
                  </a:moveTo>
                  <a:lnTo>
                    <a:pt x="885393" y="201422"/>
                  </a:lnTo>
                  <a:lnTo>
                    <a:pt x="862825" y="167957"/>
                  </a:lnTo>
                  <a:lnTo>
                    <a:pt x="857986" y="160769"/>
                  </a:lnTo>
                  <a:lnTo>
                    <a:pt x="850785" y="155917"/>
                  </a:lnTo>
                  <a:lnTo>
                    <a:pt x="850785" y="251218"/>
                  </a:lnTo>
                  <a:lnTo>
                    <a:pt x="844232" y="283591"/>
                  </a:lnTo>
                  <a:lnTo>
                    <a:pt x="826376" y="310070"/>
                  </a:lnTo>
                  <a:lnTo>
                    <a:pt x="799909" y="327939"/>
                  </a:lnTo>
                  <a:lnTo>
                    <a:pt x="767537" y="334492"/>
                  </a:lnTo>
                  <a:lnTo>
                    <a:pt x="735152" y="327939"/>
                  </a:lnTo>
                  <a:lnTo>
                    <a:pt x="708685" y="310070"/>
                  </a:lnTo>
                  <a:lnTo>
                    <a:pt x="690816" y="283591"/>
                  </a:lnTo>
                  <a:lnTo>
                    <a:pt x="684276" y="251218"/>
                  </a:lnTo>
                  <a:lnTo>
                    <a:pt x="690816" y="218846"/>
                  </a:lnTo>
                  <a:lnTo>
                    <a:pt x="708685" y="192366"/>
                  </a:lnTo>
                  <a:lnTo>
                    <a:pt x="735152" y="174510"/>
                  </a:lnTo>
                  <a:lnTo>
                    <a:pt x="767537" y="167957"/>
                  </a:lnTo>
                  <a:lnTo>
                    <a:pt x="799909" y="174510"/>
                  </a:lnTo>
                  <a:lnTo>
                    <a:pt x="826376" y="192366"/>
                  </a:lnTo>
                  <a:lnTo>
                    <a:pt x="844232" y="218846"/>
                  </a:lnTo>
                  <a:lnTo>
                    <a:pt x="850785" y="251218"/>
                  </a:lnTo>
                  <a:lnTo>
                    <a:pt x="850785" y="155917"/>
                  </a:lnTo>
                  <a:lnTo>
                    <a:pt x="817321" y="133350"/>
                  </a:lnTo>
                  <a:lnTo>
                    <a:pt x="767537" y="123304"/>
                  </a:lnTo>
                  <a:lnTo>
                    <a:pt x="717740" y="133350"/>
                  </a:lnTo>
                  <a:lnTo>
                    <a:pt x="677075" y="160769"/>
                  </a:lnTo>
                  <a:lnTo>
                    <a:pt x="649655" y="201422"/>
                  </a:lnTo>
                  <a:lnTo>
                    <a:pt x="639610" y="251218"/>
                  </a:lnTo>
                  <a:lnTo>
                    <a:pt x="649655" y="301015"/>
                  </a:lnTo>
                  <a:lnTo>
                    <a:pt x="677075" y="341680"/>
                  </a:lnTo>
                  <a:lnTo>
                    <a:pt x="717740" y="369087"/>
                  </a:lnTo>
                  <a:lnTo>
                    <a:pt x="767537" y="379145"/>
                  </a:lnTo>
                  <a:lnTo>
                    <a:pt x="817321" y="369087"/>
                  </a:lnTo>
                  <a:lnTo>
                    <a:pt x="857986" y="341680"/>
                  </a:lnTo>
                  <a:lnTo>
                    <a:pt x="862825" y="334492"/>
                  </a:lnTo>
                  <a:lnTo>
                    <a:pt x="885393" y="301015"/>
                  </a:lnTo>
                  <a:lnTo>
                    <a:pt x="895451" y="251218"/>
                  </a:lnTo>
                  <a:close/>
                </a:path>
                <a:path w="1018540" h="502920">
                  <a:moveTo>
                    <a:pt x="1018032" y="251218"/>
                  </a:moveTo>
                  <a:lnTo>
                    <a:pt x="1013993" y="206070"/>
                  </a:lnTo>
                  <a:lnTo>
                    <a:pt x="1002322" y="163563"/>
                  </a:lnTo>
                  <a:lnTo>
                    <a:pt x="983742" y="124421"/>
                  </a:lnTo>
                  <a:lnTo>
                    <a:pt x="973391" y="109791"/>
                  </a:lnTo>
                  <a:lnTo>
                    <a:pt x="973391" y="251218"/>
                  </a:lnTo>
                  <a:lnTo>
                    <a:pt x="967930" y="298526"/>
                  </a:lnTo>
                  <a:lnTo>
                    <a:pt x="952373" y="341985"/>
                  </a:lnTo>
                  <a:lnTo>
                    <a:pt x="927963" y="380339"/>
                  </a:lnTo>
                  <a:lnTo>
                    <a:pt x="895959" y="412343"/>
                  </a:lnTo>
                  <a:lnTo>
                    <a:pt x="857605" y="436753"/>
                  </a:lnTo>
                  <a:lnTo>
                    <a:pt x="814158" y="452310"/>
                  </a:lnTo>
                  <a:lnTo>
                    <a:pt x="766851" y="457771"/>
                  </a:lnTo>
                  <a:lnTo>
                    <a:pt x="719556" y="452310"/>
                  </a:lnTo>
                  <a:lnTo>
                    <a:pt x="676109" y="436753"/>
                  </a:lnTo>
                  <a:lnTo>
                    <a:pt x="637755" y="412343"/>
                  </a:lnTo>
                  <a:lnTo>
                    <a:pt x="605751" y="380339"/>
                  </a:lnTo>
                  <a:lnTo>
                    <a:pt x="581342" y="341985"/>
                  </a:lnTo>
                  <a:lnTo>
                    <a:pt x="565785" y="298526"/>
                  </a:lnTo>
                  <a:lnTo>
                    <a:pt x="560311" y="251218"/>
                  </a:lnTo>
                  <a:lnTo>
                    <a:pt x="565785" y="203923"/>
                  </a:lnTo>
                  <a:lnTo>
                    <a:pt x="581342" y="160464"/>
                  </a:lnTo>
                  <a:lnTo>
                    <a:pt x="605751" y="122110"/>
                  </a:lnTo>
                  <a:lnTo>
                    <a:pt x="637755" y="90106"/>
                  </a:lnTo>
                  <a:lnTo>
                    <a:pt x="676109" y="65697"/>
                  </a:lnTo>
                  <a:lnTo>
                    <a:pt x="719556" y="50139"/>
                  </a:lnTo>
                  <a:lnTo>
                    <a:pt x="766851" y="44665"/>
                  </a:lnTo>
                  <a:lnTo>
                    <a:pt x="814158" y="50139"/>
                  </a:lnTo>
                  <a:lnTo>
                    <a:pt x="857605" y="65697"/>
                  </a:lnTo>
                  <a:lnTo>
                    <a:pt x="895959" y="90106"/>
                  </a:lnTo>
                  <a:lnTo>
                    <a:pt x="927963" y="122110"/>
                  </a:lnTo>
                  <a:lnTo>
                    <a:pt x="952373" y="160464"/>
                  </a:lnTo>
                  <a:lnTo>
                    <a:pt x="967930" y="203923"/>
                  </a:lnTo>
                  <a:lnTo>
                    <a:pt x="973391" y="251218"/>
                  </a:lnTo>
                  <a:lnTo>
                    <a:pt x="973391" y="109791"/>
                  </a:lnTo>
                  <a:lnTo>
                    <a:pt x="928687" y="59093"/>
                  </a:lnTo>
                  <a:lnTo>
                    <a:pt x="893635" y="34302"/>
                  </a:lnTo>
                  <a:lnTo>
                    <a:pt x="854494" y="15722"/>
                  </a:lnTo>
                  <a:lnTo>
                    <a:pt x="811999" y="4051"/>
                  </a:lnTo>
                  <a:lnTo>
                    <a:pt x="766851" y="0"/>
                  </a:lnTo>
                  <a:lnTo>
                    <a:pt x="721702" y="4051"/>
                  </a:lnTo>
                  <a:lnTo>
                    <a:pt x="679196" y="15722"/>
                  </a:lnTo>
                  <a:lnTo>
                    <a:pt x="640067" y="34302"/>
                  </a:lnTo>
                  <a:lnTo>
                    <a:pt x="605002" y="59093"/>
                  </a:lnTo>
                  <a:lnTo>
                    <a:pt x="574725" y="89369"/>
                  </a:lnTo>
                  <a:lnTo>
                    <a:pt x="549948" y="124421"/>
                  </a:lnTo>
                  <a:lnTo>
                    <a:pt x="531368" y="163563"/>
                  </a:lnTo>
                  <a:lnTo>
                    <a:pt x="519696" y="206070"/>
                  </a:lnTo>
                  <a:lnTo>
                    <a:pt x="515645" y="251218"/>
                  </a:lnTo>
                  <a:lnTo>
                    <a:pt x="519696" y="296379"/>
                  </a:lnTo>
                  <a:lnTo>
                    <a:pt x="531368" y="338874"/>
                  </a:lnTo>
                  <a:lnTo>
                    <a:pt x="549948" y="378015"/>
                  </a:lnTo>
                  <a:lnTo>
                    <a:pt x="574725" y="413067"/>
                  </a:lnTo>
                  <a:lnTo>
                    <a:pt x="605002" y="443344"/>
                  </a:lnTo>
                  <a:lnTo>
                    <a:pt x="640067" y="468134"/>
                  </a:lnTo>
                  <a:lnTo>
                    <a:pt x="679196" y="486714"/>
                  </a:lnTo>
                  <a:lnTo>
                    <a:pt x="721702" y="498386"/>
                  </a:lnTo>
                  <a:lnTo>
                    <a:pt x="766851" y="502424"/>
                  </a:lnTo>
                  <a:lnTo>
                    <a:pt x="811999" y="498386"/>
                  </a:lnTo>
                  <a:lnTo>
                    <a:pt x="854494" y="486714"/>
                  </a:lnTo>
                  <a:lnTo>
                    <a:pt x="893635" y="468134"/>
                  </a:lnTo>
                  <a:lnTo>
                    <a:pt x="908278" y="457771"/>
                  </a:lnTo>
                  <a:lnTo>
                    <a:pt x="928687" y="443344"/>
                  </a:lnTo>
                  <a:lnTo>
                    <a:pt x="958964" y="413067"/>
                  </a:lnTo>
                  <a:lnTo>
                    <a:pt x="983742" y="378015"/>
                  </a:lnTo>
                  <a:lnTo>
                    <a:pt x="1002322" y="338874"/>
                  </a:lnTo>
                  <a:lnTo>
                    <a:pt x="1013993" y="296379"/>
                  </a:lnTo>
                  <a:lnTo>
                    <a:pt x="1018032" y="251218"/>
                  </a:lnTo>
                  <a:close/>
                </a:path>
              </a:pathLst>
            </a:custGeom>
            <a:solidFill>
              <a:srgbClr val="00BABB"/>
            </a:solidFill>
          </p:spPr>
          <p:txBody>
            <a:bodyPr wrap="square" lIns="0" tIns="0" rIns="0" bIns="0" rtlCol="0"/>
            <a:lstStyle/>
            <a:p>
              <a:endParaRPr>
                <a:latin typeface="Arial" panose="020B0604020202020204" pitchFamily="34" charset="0"/>
                <a:cs typeface="Arial" panose="020B0604020202020204" pitchFamily="34" charset="0"/>
              </a:endParaRPr>
            </a:p>
          </p:txBody>
        </p:sp>
        <p:pic>
          <p:nvPicPr>
            <p:cNvPr id="25" name="object 21"/>
            <p:cNvPicPr/>
            <p:nvPr/>
          </p:nvPicPr>
          <p:blipFill>
            <a:blip r:embed="rId3" cstate="print"/>
            <a:stretch>
              <a:fillRect/>
            </a:stretch>
          </p:blipFill>
          <p:spPr>
            <a:xfrm>
              <a:off x="10602150" y="4965460"/>
              <a:ext cx="1138529" cy="672447"/>
            </a:xfrm>
            <a:prstGeom prst="rect">
              <a:avLst/>
            </a:prstGeom>
          </p:spPr>
        </p:pic>
      </p:grpSp>
      <p:grpSp>
        <p:nvGrpSpPr>
          <p:cNvPr id="6" name="群組 5">
            <a:extLst>
              <a:ext uri="{FF2B5EF4-FFF2-40B4-BE49-F238E27FC236}">
                <a16:creationId xmlns:a16="http://schemas.microsoft.com/office/drawing/2014/main" id="{7089F7AF-7525-1361-022E-B56944F762E9}"/>
              </a:ext>
            </a:extLst>
          </p:cNvPr>
          <p:cNvGrpSpPr/>
          <p:nvPr/>
        </p:nvGrpSpPr>
        <p:grpSpPr>
          <a:xfrm>
            <a:off x="2380244" y="2614620"/>
            <a:ext cx="7431512" cy="2437246"/>
            <a:chOff x="2817066" y="2633162"/>
            <a:chExt cx="6677576" cy="2025299"/>
          </a:xfrm>
        </p:grpSpPr>
        <p:sp>
          <p:nvSpPr>
            <p:cNvPr id="17" name="object 13"/>
            <p:cNvSpPr/>
            <p:nvPr/>
          </p:nvSpPr>
          <p:spPr>
            <a:xfrm>
              <a:off x="2817066" y="3322237"/>
              <a:ext cx="6677576" cy="1336224"/>
            </a:xfrm>
            <a:custGeom>
              <a:avLst/>
              <a:gdLst/>
              <a:ahLst/>
              <a:cxnLst/>
              <a:rect l="l" t="t" r="r" b="b"/>
              <a:pathLst>
                <a:path w="7468234" h="1577339">
                  <a:moveTo>
                    <a:pt x="6679780" y="0"/>
                  </a:moveTo>
                  <a:lnTo>
                    <a:pt x="788377" y="0"/>
                  </a:lnTo>
                  <a:lnTo>
                    <a:pt x="740352" y="1438"/>
                  </a:lnTo>
                  <a:lnTo>
                    <a:pt x="693087" y="5700"/>
                  </a:lnTo>
                  <a:lnTo>
                    <a:pt x="646666" y="12701"/>
                  </a:lnTo>
                  <a:lnTo>
                    <a:pt x="601171" y="22361"/>
                  </a:lnTo>
                  <a:lnTo>
                    <a:pt x="556684" y="34595"/>
                  </a:lnTo>
                  <a:lnTo>
                    <a:pt x="513288" y="49323"/>
                  </a:lnTo>
                  <a:lnTo>
                    <a:pt x="471065" y="66460"/>
                  </a:lnTo>
                  <a:lnTo>
                    <a:pt x="430098" y="85926"/>
                  </a:lnTo>
                  <a:lnTo>
                    <a:pt x="390469" y="107637"/>
                  </a:lnTo>
                  <a:lnTo>
                    <a:pt x="352261" y="131510"/>
                  </a:lnTo>
                  <a:lnTo>
                    <a:pt x="315556" y="157465"/>
                  </a:lnTo>
                  <a:lnTo>
                    <a:pt x="280436" y="185417"/>
                  </a:lnTo>
                  <a:lnTo>
                    <a:pt x="246985" y="215285"/>
                  </a:lnTo>
                  <a:lnTo>
                    <a:pt x="215285" y="246985"/>
                  </a:lnTo>
                  <a:lnTo>
                    <a:pt x="185417" y="280436"/>
                  </a:lnTo>
                  <a:lnTo>
                    <a:pt x="157465" y="315556"/>
                  </a:lnTo>
                  <a:lnTo>
                    <a:pt x="131510" y="352261"/>
                  </a:lnTo>
                  <a:lnTo>
                    <a:pt x="107637" y="390469"/>
                  </a:lnTo>
                  <a:lnTo>
                    <a:pt x="85926" y="430098"/>
                  </a:lnTo>
                  <a:lnTo>
                    <a:pt x="66460" y="471065"/>
                  </a:lnTo>
                  <a:lnTo>
                    <a:pt x="49323" y="513288"/>
                  </a:lnTo>
                  <a:lnTo>
                    <a:pt x="34595" y="556684"/>
                  </a:lnTo>
                  <a:lnTo>
                    <a:pt x="22361" y="601171"/>
                  </a:lnTo>
                  <a:lnTo>
                    <a:pt x="12701" y="646666"/>
                  </a:lnTo>
                  <a:lnTo>
                    <a:pt x="5700" y="693087"/>
                  </a:lnTo>
                  <a:lnTo>
                    <a:pt x="1438" y="740352"/>
                  </a:lnTo>
                  <a:lnTo>
                    <a:pt x="0" y="788377"/>
                  </a:lnTo>
                  <a:lnTo>
                    <a:pt x="1438" y="836416"/>
                  </a:lnTo>
                  <a:lnTo>
                    <a:pt x="5700" y="883680"/>
                  </a:lnTo>
                  <a:lnTo>
                    <a:pt x="12701" y="930101"/>
                  </a:lnTo>
                  <a:lnTo>
                    <a:pt x="22361" y="975597"/>
                  </a:lnTo>
                  <a:lnTo>
                    <a:pt x="34595" y="1020084"/>
                  </a:lnTo>
                  <a:lnTo>
                    <a:pt x="49323" y="1063480"/>
                  </a:lnTo>
                  <a:lnTo>
                    <a:pt x="66460" y="1105703"/>
                  </a:lnTo>
                  <a:lnTo>
                    <a:pt x="85926" y="1146670"/>
                  </a:lnTo>
                  <a:lnTo>
                    <a:pt x="107637" y="1186299"/>
                  </a:lnTo>
                  <a:lnTo>
                    <a:pt x="131510" y="1224507"/>
                  </a:lnTo>
                  <a:lnTo>
                    <a:pt x="157465" y="1261212"/>
                  </a:lnTo>
                  <a:lnTo>
                    <a:pt x="185417" y="1296331"/>
                  </a:lnTo>
                  <a:lnTo>
                    <a:pt x="215285" y="1329782"/>
                  </a:lnTo>
                  <a:lnTo>
                    <a:pt x="246985" y="1361483"/>
                  </a:lnTo>
                  <a:lnTo>
                    <a:pt x="280436" y="1391351"/>
                  </a:lnTo>
                  <a:lnTo>
                    <a:pt x="315556" y="1419303"/>
                  </a:lnTo>
                  <a:lnTo>
                    <a:pt x="352261" y="1445257"/>
                  </a:lnTo>
                  <a:lnTo>
                    <a:pt x="390469" y="1469131"/>
                  </a:lnTo>
                  <a:lnTo>
                    <a:pt x="430098" y="1490842"/>
                  </a:lnTo>
                  <a:lnTo>
                    <a:pt x="471065" y="1510307"/>
                  </a:lnTo>
                  <a:lnTo>
                    <a:pt x="513288" y="1527445"/>
                  </a:lnTo>
                  <a:lnTo>
                    <a:pt x="556684" y="1542172"/>
                  </a:lnTo>
                  <a:lnTo>
                    <a:pt x="601171" y="1554407"/>
                  </a:lnTo>
                  <a:lnTo>
                    <a:pt x="646666" y="1564066"/>
                  </a:lnTo>
                  <a:lnTo>
                    <a:pt x="693087" y="1571068"/>
                  </a:lnTo>
                  <a:lnTo>
                    <a:pt x="740352" y="1575329"/>
                  </a:lnTo>
                  <a:lnTo>
                    <a:pt x="788377" y="1576768"/>
                  </a:lnTo>
                  <a:lnTo>
                    <a:pt x="6679780" y="1576768"/>
                  </a:lnTo>
                  <a:lnTo>
                    <a:pt x="6727806" y="1575329"/>
                  </a:lnTo>
                  <a:lnTo>
                    <a:pt x="6775071" y="1571068"/>
                  </a:lnTo>
                  <a:lnTo>
                    <a:pt x="6821492" y="1564066"/>
                  </a:lnTo>
                  <a:lnTo>
                    <a:pt x="6866987" y="1554407"/>
                  </a:lnTo>
                  <a:lnTo>
                    <a:pt x="6911474" y="1542172"/>
                  </a:lnTo>
                  <a:lnTo>
                    <a:pt x="6954870" y="1527445"/>
                  </a:lnTo>
                  <a:lnTo>
                    <a:pt x="6997093" y="1510307"/>
                  </a:lnTo>
                  <a:lnTo>
                    <a:pt x="7038060" y="1490842"/>
                  </a:lnTo>
                  <a:lnTo>
                    <a:pt x="7077689" y="1469131"/>
                  </a:lnTo>
                  <a:lnTo>
                    <a:pt x="7115897" y="1445257"/>
                  </a:lnTo>
                  <a:lnTo>
                    <a:pt x="7152602" y="1419303"/>
                  </a:lnTo>
                  <a:lnTo>
                    <a:pt x="7187721" y="1391351"/>
                  </a:lnTo>
                  <a:lnTo>
                    <a:pt x="7221173" y="1361483"/>
                  </a:lnTo>
                  <a:lnTo>
                    <a:pt x="7252873" y="1329782"/>
                  </a:lnTo>
                  <a:lnTo>
                    <a:pt x="7282741" y="1296331"/>
                  </a:lnTo>
                  <a:lnTo>
                    <a:pt x="7310693" y="1261212"/>
                  </a:lnTo>
                  <a:lnTo>
                    <a:pt x="7336647" y="1224507"/>
                  </a:lnTo>
                  <a:lnTo>
                    <a:pt x="7360521" y="1186299"/>
                  </a:lnTo>
                  <a:lnTo>
                    <a:pt x="7382232" y="1146670"/>
                  </a:lnTo>
                  <a:lnTo>
                    <a:pt x="7401697" y="1105703"/>
                  </a:lnTo>
                  <a:lnTo>
                    <a:pt x="7418835" y="1063480"/>
                  </a:lnTo>
                  <a:lnTo>
                    <a:pt x="7433562" y="1020084"/>
                  </a:lnTo>
                  <a:lnTo>
                    <a:pt x="7445797" y="975597"/>
                  </a:lnTo>
                  <a:lnTo>
                    <a:pt x="7455456" y="930101"/>
                  </a:lnTo>
                  <a:lnTo>
                    <a:pt x="7462458" y="883680"/>
                  </a:lnTo>
                  <a:lnTo>
                    <a:pt x="7466719" y="836416"/>
                  </a:lnTo>
                  <a:lnTo>
                    <a:pt x="7468158" y="788390"/>
                  </a:lnTo>
                  <a:lnTo>
                    <a:pt x="7466719" y="740352"/>
                  </a:lnTo>
                  <a:lnTo>
                    <a:pt x="7462458" y="693087"/>
                  </a:lnTo>
                  <a:lnTo>
                    <a:pt x="7455456" y="646666"/>
                  </a:lnTo>
                  <a:lnTo>
                    <a:pt x="7445797" y="601171"/>
                  </a:lnTo>
                  <a:lnTo>
                    <a:pt x="7433562" y="556684"/>
                  </a:lnTo>
                  <a:lnTo>
                    <a:pt x="7418835" y="513288"/>
                  </a:lnTo>
                  <a:lnTo>
                    <a:pt x="7401697" y="471065"/>
                  </a:lnTo>
                  <a:lnTo>
                    <a:pt x="7382232" y="430098"/>
                  </a:lnTo>
                  <a:lnTo>
                    <a:pt x="7360521" y="390469"/>
                  </a:lnTo>
                  <a:lnTo>
                    <a:pt x="7336647" y="352261"/>
                  </a:lnTo>
                  <a:lnTo>
                    <a:pt x="7310693" y="315556"/>
                  </a:lnTo>
                  <a:lnTo>
                    <a:pt x="7282741" y="280436"/>
                  </a:lnTo>
                  <a:lnTo>
                    <a:pt x="7252873" y="246985"/>
                  </a:lnTo>
                  <a:lnTo>
                    <a:pt x="7221173" y="215285"/>
                  </a:lnTo>
                  <a:lnTo>
                    <a:pt x="7187721" y="185417"/>
                  </a:lnTo>
                  <a:lnTo>
                    <a:pt x="7152602" y="157465"/>
                  </a:lnTo>
                  <a:lnTo>
                    <a:pt x="7115897" y="131510"/>
                  </a:lnTo>
                  <a:lnTo>
                    <a:pt x="7077689" y="107637"/>
                  </a:lnTo>
                  <a:lnTo>
                    <a:pt x="7038060" y="85926"/>
                  </a:lnTo>
                  <a:lnTo>
                    <a:pt x="6997093" y="66460"/>
                  </a:lnTo>
                  <a:lnTo>
                    <a:pt x="6954870" y="49323"/>
                  </a:lnTo>
                  <a:lnTo>
                    <a:pt x="6911474" y="34595"/>
                  </a:lnTo>
                  <a:lnTo>
                    <a:pt x="6866987" y="22361"/>
                  </a:lnTo>
                  <a:lnTo>
                    <a:pt x="6821492" y="12701"/>
                  </a:lnTo>
                  <a:lnTo>
                    <a:pt x="6775071" y="5700"/>
                  </a:lnTo>
                  <a:lnTo>
                    <a:pt x="6727806" y="1438"/>
                  </a:lnTo>
                  <a:lnTo>
                    <a:pt x="6679780" y="0"/>
                  </a:lnTo>
                  <a:close/>
                </a:path>
              </a:pathLst>
            </a:custGeom>
            <a:solidFill>
              <a:srgbClr val="ECECEC"/>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8" name="object 14"/>
            <p:cNvSpPr txBox="1"/>
            <p:nvPr/>
          </p:nvSpPr>
          <p:spPr>
            <a:xfrm>
              <a:off x="5296796" y="3559834"/>
              <a:ext cx="4022255" cy="920721"/>
            </a:xfrm>
            <a:prstGeom prst="rect">
              <a:avLst/>
            </a:prstGeom>
          </p:spPr>
          <p:txBody>
            <a:bodyPr vert="horz" wrap="square" lIns="0" tIns="0" rIns="0" bIns="0" rtlCol="0">
              <a:spAutoFit/>
            </a:bodyPr>
            <a:lstStyle/>
            <a:p>
              <a:pPr marL="12700" marR="5080"/>
              <a:r>
                <a:rPr lang="en-GB" sz="2400" b="1" spc="-5" dirty="0">
                  <a:solidFill>
                    <a:srgbClr val="034EA1"/>
                  </a:solidFill>
                  <a:latin typeface="Arial" panose="020B0604020202020204" pitchFamily="34" charset="0"/>
                  <a:ea typeface="Noto Sans HK" panose="020B0500000000000000" pitchFamily="34" charset="-120"/>
                  <a:cs typeface="Arial" panose="020B0604020202020204" pitchFamily="34" charset="0"/>
                </a:rPr>
                <a:t>Let's explore Hong Kong’s food waste management strategies!</a:t>
              </a:r>
              <a:endParaRPr sz="2400" b="1" spc="-5" dirty="0">
                <a:solidFill>
                  <a:srgbClr val="034EA1"/>
                </a:solidFill>
                <a:latin typeface="Arial" panose="020B0604020202020204" pitchFamily="34" charset="0"/>
                <a:ea typeface="Noto Sans HK" panose="020B0500000000000000" pitchFamily="34" charset="-120"/>
                <a:cs typeface="Arial" panose="020B0604020202020204" pitchFamily="34" charset="0"/>
              </a:endParaRPr>
            </a:p>
          </p:txBody>
        </p:sp>
        <p:pic>
          <p:nvPicPr>
            <p:cNvPr id="5" name="圖片 4">
              <a:extLst>
                <a:ext uri="{FF2B5EF4-FFF2-40B4-BE49-F238E27FC236}">
                  <a16:creationId xmlns:a16="http://schemas.microsoft.com/office/drawing/2014/main" id="{6C144381-42E9-ABD8-A0BA-3C6B8AA586E2}"/>
                </a:ext>
              </a:extLst>
            </p:cNvPr>
            <p:cNvPicPr>
              <a:picLocks noChangeAspect="1"/>
            </p:cNvPicPr>
            <p:nvPr/>
          </p:nvPicPr>
          <p:blipFill>
            <a:blip r:embed="rId4"/>
            <a:stretch>
              <a:fillRect/>
            </a:stretch>
          </p:blipFill>
          <p:spPr>
            <a:xfrm>
              <a:off x="3462710" y="2633162"/>
              <a:ext cx="1536325" cy="1853345"/>
            </a:xfrm>
            <a:prstGeom prst="rect">
              <a:avLst/>
            </a:prstGeom>
          </p:spPr>
        </p:pic>
      </p:grpSp>
    </p:spTree>
    <p:extLst>
      <p:ext uri="{BB962C8B-B14F-4D97-AF65-F5344CB8AC3E}">
        <p14:creationId xmlns:p14="http://schemas.microsoft.com/office/powerpoint/2010/main" val="7064305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2400" dirty="0"/>
              <a:t>Food waste management strategies in Hong Kong </a:t>
            </a:r>
            <a:endParaRPr lang="zh-HK" altLang="en-US" sz="2400" dirty="0"/>
          </a:p>
        </p:txBody>
      </p:sp>
      <p:pic>
        <p:nvPicPr>
          <p:cNvPr id="12" name="object 13"/>
          <p:cNvPicPr/>
          <p:nvPr/>
        </p:nvPicPr>
        <p:blipFill>
          <a:blip r:embed="rId3" cstate="print"/>
          <a:stretch>
            <a:fillRect/>
          </a:stretch>
        </p:blipFill>
        <p:spPr>
          <a:xfrm>
            <a:off x="10640552" y="6166478"/>
            <a:ext cx="990658" cy="398528"/>
          </a:xfrm>
          <a:prstGeom prst="rect">
            <a:avLst/>
          </a:prstGeom>
        </p:spPr>
      </p:pic>
      <p:grpSp>
        <p:nvGrpSpPr>
          <p:cNvPr id="13" name="object 14"/>
          <p:cNvGrpSpPr/>
          <p:nvPr/>
        </p:nvGrpSpPr>
        <p:grpSpPr>
          <a:xfrm>
            <a:off x="10602150" y="4965460"/>
            <a:ext cx="1138555" cy="1148080"/>
            <a:chOff x="10602150" y="4965460"/>
            <a:chExt cx="1138555" cy="1148080"/>
          </a:xfrm>
        </p:grpSpPr>
        <p:sp>
          <p:nvSpPr>
            <p:cNvPr id="14" name="object 15"/>
            <p:cNvSpPr/>
            <p:nvPr/>
          </p:nvSpPr>
          <p:spPr>
            <a:xfrm>
              <a:off x="10631627" y="5610695"/>
              <a:ext cx="1018540" cy="502920"/>
            </a:xfrm>
            <a:custGeom>
              <a:avLst/>
              <a:gdLst/>
              <a:ahLst/>
              <a:cxnLst/>
              <a:rect l="l" t="t" r="r" b="b"/>
              <a:pathLst>
                <a:path w="1018540" h="502920">
                  <a:moveTo>
                    <a:pt x="505790" y="106324"/>
                  </a:moveTo>
                  <a:lnTo>
                    <a:pt x="466775" y="70802"/>
                  </a:lnTo>
                  <a:lnTo>
                    <a:pt x="459308" y="110566"/>
                  </a:lnTo>
                  <a:lnTo>
                    <a:pt x="444106" y="90373"/>
                  </a:lnTo>
                  <a:lnTo>
                    <a:pt x="408114" y="55079"/>
                  </a:lnTo>
                  <a:lnTo>
                    <a:pt x="376339" y="33401"/>
                  </a:lnTo>
                  <a:lnTo>
                    <a:pt x="341147" y="16637"/>
                  </a:lnTo>
                  <a:lnTo>
                    <a:pt x="303314" y="5461"/>
                  </a:lnTo>
                  <a:lnTo>
                    <a:pt x="263486" y="330"/>
                  </a:lnTo>
                  <a:lnTo>
                    <a:pt x="251206" y="12"/>
                  </a:lnTo>
                  <a:lnTo>
                    <a:pt x="206057" y="4064"/>
                  </a:lnTo>
                  <a:lnTo>
                    <a:pt x="163550" y="15735"/>
                  </a:lnTo>
                  <a:lnTo>
                    <a:pt x="124421" y="34315"/>
                  </a:lnTo>
                  <a:lnTo>
                    <a:pt x="89357" y="59093"/>
                  </a:lnTo>
                  <a:lnTo>
                    <a:pt x="59080" y="89369"/>
                  </a:lnTo>
                  <a:lnTo>
                    <a:pt x="34302" y="124434"/>
                  </a:lnTo>
                  <a:lnTo>
                    <a:pt x="15722" y="163563"/>
                  </a:lnTo>
                  <a:lnTo>
                    <a:pt x="4051" y="206070"/>
                  </a:lnTo>
                  <a:lnTo>
                    <a:pt x="0" y="251218"/>
                  </a:lnTo>
                  <a:lnTo>
                    <a:pt x="4051" y="296379"/>
                  </a:lnTo>
                  <a:lnTo>
                    <a:pt x="15722" y="338874"/>
                  </a:lnTo>
                  <a:lnTo>
                    <a:pt x="34302" y="378015"/>
                  </a:lnTo>
                  <a:lnTo>
                    <a:pt x="59080" y="413080"/>
                  </a:lnTo>
                  <a:lnTo>
                    <a:pt x="89357" y="443357"/>
                  </a:lnTo>
                  <a:lnTo>
                    <a:pt x="124421" y="468134"/>
                  </a:lnTo>
                  <a:lnTo>
                    <a:pt x="163550" y="486714"/>
                  </a:lnTo>
                  <a:lnTo>
                    <a:pt x="206057" y="498386"/>
                  </a:lnTo>
                  <a:lnTo>
                    <a:pt x="251206" y="502437"/>
                  </a:lnTo>
                  <a:lnTo>
                    <a:pt x="283743" y="500329"/>
                  </a:lnTo>
                  <a:lnTo>
                    <a:pt x="315023" y="494207"/>
                  </a:lnTo>
                  <a:lnTo>
                    <a:pt x="344779" y="484327"/>
                  </a:lnTo>
                  <a:lnTo>
                    <a:pt x="372757" y="470979"/>
                  </a:lnTo>
                  <a:lnTo>
                    <a:pt x="372757" y="492721"/>
                  </a:lnTo>
                  <a:lnTo>
                    <a:pt x="493318" y="492721"/>
                  </a:lnTo>
                  <a:lnTo>
                    <a:pt x="493318" y="245148"/>
                  </a:lnTo>
                  <a:lnTo>
                    <a:pt x="246037" y="245148"/>
                  </a:lnTo>
                  <a:lnTo>
                    <a:pt x="246037" y="335356"/>
                  </a:lnTo>
                  <a:lnTo>
                    <a:pt x="244017" y="335648"/>
                  </a:lnTo>
                  <a:lnTo>
                    <a:pt x="190169" y="307809"/>
                  </a:lnTo>
                  <a:lnTo>
                    <a:pt x="168630" y="251218"/>
                  </a:lnTo>
                  <a:lnTo>
                    <a:pt x="175183" y="218846"/>
                  </a:lnTo>
                  <a:lnTo>
                    <a:pt x="193040" y="192366"/>
                  </a:lnTo>
                  <a:lnTo>
                    <a:pt x="219506" y="174510"/>
                  </a:lnTo>
                  <a:lnTo>
                    <a:pt x="251879" y="167957"/>
                  </a:lnTo>
                  <a:lnTo>
                    <a:pt x="277393" y="171958"/>
                  </a:lnTo>
                  <a:lnTo>
                    <a:pt x="299720" y="183121"/>
                  </a:lnTo>
                  <a:lnTo>
                    <a:pt x="317601" y="200190"/>
                  </a:lnTo>
                  <a:lnTo>
                    <a:pt x="329793" y="221894"/>
                  </a:lnTo>
                  <a:lnTo>
                    <a:pt x="372872" y="209702"/>
                  </a:lnTo>
                  <a:lnTo>
                    <a:pt x="354584" y="175006"/>
                  </a:lnTo>
                  <a:lnTo>
                    <a:pt x="326948" y="147662"/>
                  </a:lnTo>
                  <a:lnTo>
                    <a:pt x="292023" y="129743"/>
                  </a:lnTo>
                  <a:lnTo>
                    <a:pt x="251879" y="123304"/>
                  </a:lnTo>
                  <a:lnTo>
                    <a:pt x="202095" y="133362"/>
                  </a:lnTo>
                  <a:lnTo>
                    <a:pt x="161442" y="160769"/>
                  </a:lnTo>
                  <a:lnTo>
                    <a:pt x="134023" y="201434"/>
                  </a:lnTo>
                  <a:lnTo>
                    <a:pt x="123977" y="251218"/>
                  </a:lnTo>
                  <a:lnTo>
                    <a:pt x="134023" y="301015"/>
                  </a:lnTo>
                  <a:lnTo>
                    <a:pt x="161442" y="341680"/>
                  </a:lnTo>
                  <a:lnTo>
                    <a:pt x="202095" y="369087"/>
                  </a:lnTo>
                  <a:lnTo>
                    <a:pt x="251879" y="379145"/>
                  </a:lnTo>
                  <a:lnTo>
                    <a:pt x="279374" y="376174"/>
                  </a:lnTo>
                  <a:lnTo>
                    <a:pt x="304800" y="367677"/>
                  </a:lnTo>
                  <a:lnTo>
                    <a:pt x="327520" y="354317"/>
                  </a:lnTo>
                  <a:lnTo>
                    <a:pt x="346938" y="336715"/>
                  </a:lnTo>
                  <a:lnTo>
                    <a:pt x="290690" y="336715"/>
                  </a:lnTo>
                  <a:lnTo>
                    <a:pt x="290690" y="289814"/>
                  </a:lnTo>
                  <a:lnTo>
                    <a:pt x="448678" y="289814"/>
                  </a:lnTo>
                  <a:lnTo>
                    <a:pt x="448678" y="448068"/>
                  </a:lnTo>
                  <a:lnTo>
                    <a:pt x="404012" y="448068"/>
                  </a:lnTo>
                  <a:lnTo>
                    <a:pt x="404012" y="389928"/>
                  </a:lnTo>
                  <a:lnTo>
                    <a:pt x="372694" y="418096"/>
                  </a:lnTo>
                  <a:lnTo>
                    <a:pt x="336130" y="439470"/>
                  </a:lnTo>
                  <a:lnTo>
                    <a:pt x="295300" y="453034"/>
                  </a:lnTo>
                  <a:lnTo>
                    <a:pt x="251206" y="457784"/>
                  </a:lnTo>
                  <a:lnTo>
                    <a:pt x="203911" y="452323"/>
                  </a:lnTo>
                  <a:lnTo>
                    <a:pt x="160464" y="436753"/>
                  </a:lnTo>
                  <a:lnTo>
                    <a:pt x="122110" y="412343"/>
                  </a:lnTo>
                  <a:lnTo>
                    <a:pt x="90106" y="380339"/>
                  </a:lnTo>
                  <a:lnTo>
                    <a:pt x="65697" y="341972"/>
                  </a:lnTo>
                  <a:lnTo>
                    <a:pt x="50139" y="298526"/>
                  </a:lnTo>
                  <a:lnTo>
                    <a:pt x="44678" y="251218"/>
                  </a:lnTo>
                  <a:lnTo>
                    <a:pt x="50139" y="203911"/>
                  </a:lnTo>
                  <a:lnTo>
                    <a:pt x="65697" y="160464"/>
                  </a:lnTo>
                  <a:lnTo>
                    <a:pt x="90106" y="122110"/>
                  </a:lnTo>
                  <a:lnTo>
                    <a:pt x="122110" y="90106"/>
                  </a:lnTo>
                  <a:lnTo>
                    <a:pt x="160464" y="65697"/>
                  </a:lnTo>
                  <a:lnTo>
                    <a:pt x="203911" y="50139"/>
                  </a:lnTo>
                  <a:lnTo>
                    <a:pt x="251206" y="44678"/>
                  </a:lnTo>
                  <a:lnTo>
                    <a:pt x="269163" y="45453"/>
                  </a:lnTo>
                  <a:lnTo>
                    <a:pt x="308190" y="52654"/>
                  </a:lnTo>
                  <a:lnTo>
                    <a:pt x="344589" y="67056"/>
                  </a:lnTo>
                  <a:lnTo>
                    <a:pt x="385318" y="94361"/>
                  </a:lnTo>
                  <a:lnTo>
                    <a:pt x="416534" y="127673"/>
                  </a:lnTo>
                  <a:lnTo>
                    <a:pt x="429285" y="146812"/>
                  </a:lnTo>
                  <a:lnTo>
                    <a:pt x="386359" y="159118"/>
                  </a:lnTo>
                  <a:lnTo>
                    <a:pt x="425373" y="194640"/>
                  </a:lnTo>
                  <a:lnTo>
                    <a:pt x="493052" y="175615"/>
                  </a:lnTo>
                  <a:lnTo>
                    <a:pt x="505790" y="106324"/>
                  </a:lnTo>
                  <a:close/>
                </a:path>
                <a:path w="1018540" h="502920">
                  <a:moveTo>
                    <a:pt x="895451" y="251218"/>
                  </a:moveTo>
                  <a:lnTo>
                    <a:pt x="885393" y="201422"/>
                  </a:lnTo>
                  <a:lnTo>
                    <a:pt x="862825" y="167957"/>
                  </a:lnTo>
                  <a:lnTo>
                    <a:pt x="857986" y="160769"/>
                  </a:lnTo>
                  <a:lnTo>
                    <a:pt x="850785" y="155917"/>
                  </a:lnTo>
                  <a:lnTo>
                    <a:pt x="850785" y="251218"/>
                  </a:lnTo>
                  <a:lnTo>
                    <a:pt x="844232" y="283591"/>
                  </a:lnTo>
                  <a:lnTo>
                    <a:pt x="826376" y="310070"/>
                  </a:lnTo>
                  <a:lnTo>
                    <a:pt x="799909" y="327939"/>
                  </a:lnTo>
                  <a:lnTo>
                    <a:pt x="767537" y="334492"/>
                  </a:lnTo>
                  <a:lnTo>
                    <a:pt x="735152" y="327939"/>
                  </a:lnTo>
                  <a:lnTo>
                    <a:pt x="708685" y="310070"/>
                  </a:lnTo>
                  <a:lnTo>
                    <a:pt x="690816" y="283591"/>
                  </a:lnTo>
                  <a:lnTo>
                    <a:pt x="684276" y="251218"/>
                  </a:lnTo>
                  <a:lnTo>
                    <a:pt x="690816" y="218846"/>
                  </a:lnTo>
                  <a:lnTo>
                    <a:pt x="708685" y="192366"/>
                  </a:lnTo>
                  <a:lnTo>
                    <a:pt x="735152" y="174510"/>
                  </a:lnTo>
                  <a:lnTo>
                    <a:pt x="767537" y="167957"/>
                  </a:lnTo>
                  <a:lnTo>
                    <a:pt x="799909" y="174510"/>
                  </a:lnTo>
                  <a:lnTo>
                    <a:pt x="826376" y="192366"/>
                  </a:lnTo>
                  <a:lnTo>
                    <a:pt x="844232" y="218846"/>
                  </a:lnTo>
                  <a:lnTo>
                    <a:pt x="850785" y="251218"/>
                  </a:lnTo>
                  <a:lnTo>
                    <a:pt x="850785" y="155917"/>
                  </a:lnTo>
                  <a:lnTo>
                    <a:pt x="817321" y="133350"/>
                  </a:lnTo>
                  <a:lnTo>
                    <a:pt x="767537" y="123304"/>
                  </a:lnTo>
                  <a:lnTo>
                    <a:pt x="717740" y="133350"/>
                  </a:lnTo>
                  <a:lnTo>
                    <a:pt x="677075" y="160769"/>
                  </a:lnTo>
                  <a:lnTo>
                    <a:pt x="649655" y="201422"/>
                  </a:lnTo>
                  <a:lnTo>
                    <a:pt x="639610" y="251218"/>
                  </a:lnTo>
                  <a:lnTo>
                    <a:pt x="649655" y="301015"/>
                  </a:lnTo>
                  <a:lnTo>
                    <a:pt x="677075" y="341680"/>
                  </a:lnTo>
                  <a:lnTo>
                    <a:pt x="717740" y="369087"/>
                  </a:lnTo>
                  <a:lnTo>
                    <a:pt x="767537" y="379145"/>
                  </a:lnTo>
                  <a:lnTo>
                    <a:pt x="817321" y="369087"/>
                  </a:lnTo>
                  <a:lnTo>
                    <a:pt x="857986" y="341680"/>
                  </a:lnTo>
                  <a:lnTo>
                    <a:pt x="862825" y="334492"/>
                  </a:lnTo>
                  <a:lnTo>
                    <a:pt x="885393" y="301015"/>
                  </a:lnTo>
                  <a:lnTo>
                    <a:pt x="895451" y="251218"/>
                  </a:lnTo>
                  <a:close/>
                </a:path>
                <a:path w="1018540" h="502920">
                  <a:moveTo>
                    <a:pt x="1018032" y="251218"/>
                  </a:moveTo>
                  <a:lnTo>
                    <a:pt x="1013993" y="206070"/>
                  </a:lnTo>
                  <a:lnTo>
                    <a:pt x="1002322" y="163563"/>
                  </a:lnTo>
                  <a:lnTo>
                    <a:pt x="983742" y="124421"/>
                  </a:lnTo>
                  <a:lnTo>
                    <a:pt x="973391" y="109791"/>
                  </a:lnTo>
                  <a:lnTo>
                    <a:pt x="973391" y="251218"/>
                  </a:lnTo>
                  <a:lnTo>
                    <a:pt x="967930" y="298526"/>
                  </a:lnTo>
                  <a:lnTo>
                    <a:pt x="952373" y="341985"/>
                  </a:lnTo>
                  <a:lnTo>
                    <a:pt x="927963" y="380339"/>
                  </a:lnTo>
                  <a:lnTo>
                    <a:pt x="895959" y="412343"/>
                  </a:lnTo>
                  <a:lnTo>
                    <a:pt x="857605" y="436753"/>
                  </a:lnTo>
                  <a:lnTo>
                    <a:pt x="814158" y="452310"/>
                  </a:lnTo>
                  <a:lnTo>
                    <a:pt x="766851" y="457771"/>
                  </a:lnTo>
                  <a:lnTo>
                    <a:pt x="719556" y="452310"/>
                  </a:lnTo>
                  <a:lnTo>
                    <a:pt x="676109" y="436753"/>
                  </a:lnTo>
                  <a:lnTo>
                    <a:pt x="637755" y="412343"/>
                  </a:lnTo>
                  <a:lnTo>
                    <a:pt x="605751" y="380339"/>
                  </a:lnTo>
                  <a:lnTo>
                    <a:pt x="581342" y="341985"/>
                  </a:lnTo>
                  <a:lnTo>
                    <a:pt x="565785" y="298526"/>
                  </a:lnTo>
                  <a:lnTo>
                    <a:pt x="560311" y="251218"/>
                  </a:lnTo>
                  <a:lnTo>
                    <a:pt x="565785" y="203923"/>
                  </a:lnTo>
                  <a:lnTo>
                    <a:pt x="581342" y="160464"/>
                  </a:lnTo>
                  <a:lnTo>
                    <a:pt x="605751" y="122110"/>
                  </a:lnTo>
                  <a:lnTo>
                    <a:pt x="637755" y="90106"/>
                  </a:lnTo>
                  <a:lnTo>
                    <a:pt x="676109" y="65697"/>
                  </a:lnTo>
                  <a:lnTo>
                    <a:pt x="719556" y="50139"/>
                  </a:lnTo>
                  <a:lnTo>
                    <a:pt x="766851" y="44665"/>
                  </a:lnTo>
                  <a:lnTo>
                    <a:pt x="814158" y="50139"/>
                  </a:lnTo>
                  <a:lnTo>
                    <a:pt x="857605" y="65697"/>
                  </a:lnTo>
                  <a:lnTo>
                    <a:pt x="895959" y="90106"/>
                  </a:lnTo>
                  <a:lnTo>
                    <a:pt x="927963" y="122110"/>
                  </a:lnTo>
                  <a:lnTo>
                    <a:pt x="952373" y="160464"/>
                  </a:lnTo>
                  <a:lnTo>
                    <a:pt x="967930" y="203923"/>
                  </a:lnTo>
                  <a:lnTo>
                    <a:pt x="973391" y="251218"/>
                  </a:lnTo>
                  <a:lnTo>
                    <a:pt x="973391" y="109791"/>
                  </a:lnTo>
                  <a:lnTo>
                    <a:pt x="928687" y="59093"/>
                  </a:lnTo>
                  <a:lnTo>
                    <a:pt x="893635" y="34302"/>
                  </a:lnTo>
                  <a:lnTo>
                    <a:pt x="854494" y="15722"/>
                  </a:lnTo>
                  <a:lnTo>
                    <a:pt x="811999" y="4051"/>
                  </a:lnTo>
                  <a:lnTo>
                    <a:pt x="766851" y="0"/>
                  </a:lnTo>
                  <a:lnTo>
                    <a:pt x="721702" y="4051"/>
                  </a:lnTo>
                  <a:lnTo>
                    <a:pt x="679196" y="15722"/>
                  </a:lnTo>
                  <a:lnTo>
                    <a:pt x="640067" y="34302"/>
                  </a:lnTo>
                  <a:lnTo>
                    <a:pt x="605002" y="59093"/>
                  </a:lnTo>
                  <a:lnTo>
                    <a:pt x="574725" y="89369"/>
                  </a:lnTo>
                  <a:lnTo>
                    <a:pt x="549948" y="124421"/>
                  </a:lnTo>
                  <a:lnTo>
                    <a:pt x="531368" y="163563"/>
                  </a:lnTo>
                  <a:lnTo>
                    <a:pt x="519696" y="206070"/>
                  </a:lnTo>
                  <a:lnTo>
                    <a:pt x="515645" y="251218"/>
                  </a:lnTo>
                  <a:lnTo>
                    <a:pt x="519696" y="296379"/>
                  </a:lnTo>
                  <a:lnTo>
                    <a:pt x="531368" y="338874"/>
                  </a:lnTo>
                  <a:lnTo>
                    <a:pt x="549948" y="378015"/>
                  </a:lnTo>
                  <a:lnTo>
                    <a:pt x="574725" y="413067"/>
                  </a:lnTo>
                  <a:lnTo>
                    <a:pt x="605002" y="443344"/>
                  </a:lnTo>
                  <a:lnTo>
                    <a:pt x="640067" y="468134"/>
                  </a:lnTo>
                  <a:lnTo>
                    <a:pt x="679196" y="486714"/>
                  </a:lnTo>
                  <a:lnTo>
                    <a:pt x="721702" y="498386"/>
                  </a:lnTo>
                  <a:lnTo>
                    <a:pt x="766851" y="502424"/>
                  </a:lnTo>
                  <a:lnTo>
                    <a:pt x="811999" y="498386"/>
                  </a:lnTo>
                  <a:lnTo>
                    <a:pt x="854494" y="486714"/>
                  </a:lnTo>
                  <a:lnTo>
                    <a:pt x="893635" y="468134"/>
                  </a:lnTo>
                  <a:lnTo>
                    <a:pt x="908278" y="457771"/>
                  </a:lnTo>
                  <a:lnTo>
                    <a:pt x="928687" y="443344"/>
                  </a:lnTo>
                  <a:lnTo>
                    <a:pt x="958964" y="413067"/>
                  </a:lnTo>
                  <a:lnTo>
                    <a:pt x="983742" y="378015"/>
                  </a:lnTo>
                  <a:lnTo>
                    <a:pt x="1002322" y="338874"/>
                  </a:lnTo>
                  <a:lnTo>
                    <a:pt x="1013993" y="296379"/>
                  </a:lnTo>
                  <a:lnTo>
                    <a:pt x="1018032" y="251218"/>
                  </a:lnTo>
                  <a:close/>
                </a:path>
              </a:pathLst>
            </a:custGeom>
            <a:solidFill>
              <a:srgbClr val="00BABB"/>
            </a:solidFill>
          </p:spPr>
          <p:txBody>
            <a:bodyPr wrap="square" lIns="0" tIns="0" rIns="0" bIns="0" rtlCol="0"/>
            <a:lstStyle/>
            <a:p>
              <a:endParaRPr>
                <a:latin typeface="Arial" panose="020B0604020202020204" pitchFamily="34" charset="0"/>
                <a:cs typeface="Arial" panose="020B0604020202020204" pitchFamily="34" charset="0"/>
              </a:endParaRPr>
            </a:p>
          </p:txBody>
        </p:sp>
        <p:pic>
          <p:nvPicPr>
            <p:cNvPr id="15" name="object 16"/>
            <p:cNvPicPr/>
            <p:nvPr/>
          </p:nvPicPr>
          <p:blipFill>
            <a:blip r:embed="rId4" cstate="print"/>
            <a:stretch>
              <a:fillRect/>
            </a:stretch>
          </p:blipFill>
          <p:spPr>
            <a:xfrm>
              <a:off x="10602150" y="4965460"/>
              <a:ext cx="1138529" cy="672447"/>
            </a:xfrm>
            <a:prstGeom prst="rect">
              <a:avLst/>
            </a:prstGeom>
          </p:spPr>
        </p:pic>
      </p:grpSp>
      <p:sp>
        <p:nvSpPr>
          <p:cNvPr id="16" name="object 17"/>
          <p:cNvSpPr txBox="1"/>
          <p:nvPr/>
        </p:nvSpPr>
        <p:spPr>
          <a:xfrm>
            <a:off x="399641" y="1659822"/>
            <a:ext cx="5062536" cy="1122102"/>
          </a:xfrm>
          <a:prstGeom prst="rect">
            <a:avLst/>
          </a:prstGeom>
        </p:spPr>
        <p:txBody>
          <a:bodyPr vert="horz" wrap="square" lIns="0" tIns="13970" rIns="0" bIns="0" rtlCol="0">
            <a:spAutoFit/>
          </a:bodyPr>
          <a:lstStyle/>
          <a:p>
            <a:pPr marL="12700">
              <a:spcBef>
                <a:spcPts val="110"/>
              </a:spcBef>
            </a:pPr>
            <a:r>
              <a:rPr lang="en-US" sz="3600" b="1" spc="-50" dirty="0">
                <a:solidFill>
                  <a:srgbClr val="7E1083"/>
                </a:solidFill>
                <a:latin typeface="Arial" panose="020B0604020202020204" pitchFamily="34" charset="0"/>
                <a:ea typeface="Noto Sans HK" panose="020B0500000000000000" pitchFamily="34" charset="-120"/>
                <a:cs typeface="Arial" panose="020B0604020202020204" pitchFamily="34" charset="0"/>
              </a:rPr>
              <a:t>Three steps of food waste management</a:t>
            </a:r>
            <a:endParaRPr sz="3600" dirty="0">
              <a:latin typeface="Arial" panose="020B0604020202020204" pitchFamily="34" charset="0"/>
              <a:ea typeface="Noto Sans HK" panose="020B0500000000000000" pitchFamily="34" charset="-120"/>
              <a:cs typeface="Arial" panose="020B0604020202020204" pitchFamily="34" charset="0"/>
            </a:endParaRPr>
          </a:p>
        </p:txBody>
      </p:sp>
      <p:grpSp>
        <p:nvGrpSpPr>
          <p:cNvPr id="26" name="object 18"/>
          <p:cNvGrpSpPr/>
          <p:nvPr/>
        </p:nvGrpSpPr>
        <p:grpSpPr>
          <a:xfrm>
            <a:off x="3174441" y="1684659"/>
            <a:ext cx="6650990" cy="4881880"/>
            <a:chOff x="3174441" y="1684659"/>
            <a:chExt cx="6650990" cy="4881880"/>
          </a:xfrm>
        </p:grpSpPr>
        <p:pic>
          <p:nvPicPr>
            <p:cNvPr id="27" name="object 19"/>
            <p:cNvPicPr/>
            <p:nvPr/>
          </p:nvPicPr>
          <p:blipFill>
            <a:blip r:embed="rId5" cstate="print"/>
            <a:stretch>
              <a:fillRect/>
            </a:stretch>
          </p:blipFill>
          <p:spPr>
            <a:xfrm>
              <a:off x="3174441" y="1684659"/>
              <a:ext cx="6650938" cy="4881788"/>
            </a:xfrm>
            <a:prstGeom prst="rect">
              <a:avLst/>
            </a:prstGeom>
          </p:spPr>
        </p:pic>
        <p:sp>
          <p:nvSpPr>
            <p:cNvPr id="28" name="object 20"/>
            <p:cNvSpPr/>
            <p:nvPr/>
          </p:nvSpPr>
          <p:spPr>
            <a:xfrm>
              <a:off x="3565038" y="3215910"/>
              <a:ext cx="2006600" cy="1499870"/>
            </a:xfrm>
            <a:custGeom>
              <a:avLst/>
              <a:gdLst/>
              <a:ahLst/>
              <a:cxnLst/>
              <a:rect l="l" t="t" r="r" b="b"/>
              <a:pathLst>
                <a:path w="2006600" h="1499870">
                  <a:moveTo>
                    <a:pt x="0" y="0"/>
                  </a:moveTo>
                  <a:lnTo>
                    <a:pt x="0" y="1499552"/>
                  </a:lnTo>
                  <a:lnTo>
                    <a:pt x="2006549" y="1451902"/>
                  </a:lnTo>
                  <a:lnTo>
                    <a:pt x="2006549" y="87045"/>
                  </a:lnTo>
                  <a:lnTo>
                    <a:pt x="0" y="0"/>
                  </a:lnTo>
                  <a:close/>
                </a:path>
              </a:pathLst>
            </a:custGeom>
            <a:solidFill>
              <a:srgbClr val="0680C3"/>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29" name="object 21"/>
            <p:cNvSpPr/>
            <p:nvPr/>
          </p:nvSpPr>
          <p:spPr>
            <a:xfrm>
              <a:off x="5571587" y="3302961"/>
              <a:ext cx="2006600" cy="1365250"/>
            </a:xfrm>
            <a:custGeom>
              <a:avLst/>
              <a:gdLst/>
              <a:ahLst/>
              <a:cxnLst/>
              <a:rect l="l" t="t" r="r" b="b"/>
              <a:pathLst>
                <a:path w="2006600" h="1365250">
                  <a:moveTo>
                    <a:pt x="0" y="0"/>
                  </a:moveTo>
                  <a:lnTo>
                    <a:pt x="0" y="1364856"/>
                  </a:lnTo>
                  <a:lnTo>
                    <a:pt x="2006536" y="1317205"/>
                  </a:lnTo>
                  <a:lnTo>
                    <a:pt x="2006536" y="87045"/>
                  </a:lnTo>
                  <a:lnTo>
                    <a:pt x="0" y="0"/>
                  </a:lnTo>
                  <a:close/>
                </a:path>
              </a:pathLst>
            </a:custGeom>
            <a:solidFill>
              <a:srgbClr val="A4A4A4"/>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30" name="object 22"/>
            <p:cNvSpPr/>
            <p:nvPr/>
          </p:nvSpPr>
          <p:spPr>
            <a:xfrm>
              <a:off x="7578126" y="3292293"/>
              <a:ext cx="2006600" cy="1451610"/>
            </a:xfrm>
            <a:custGeom>
              <a:avLst/>
              <a:gdLst/>
              <a:ahLst/>
              <a:cxnLst/>
              <a:rect l="l" t="t" r="r" b="b"/>
              <a:pathLst>
                <a:path w="2006600" h="1451610">
                  <a:moveTo>
                    <a:pt x="1269149" y="0"/>
                  </a:moveTo>
                  <a:lnTo>
                    <a:pt x="1269149" y="152768"/>
                  </a:lnTo>
                  <a:lnTo>
                    <a:pt x="0" y="97713"/>
                  </a:lnTo>
                  <a:lnTo>
                    <a:pt x="0" y="1327873"/>
                  </a:lnTo>
                  <a:lnTo>
                    <a:pt x="1269149" y="1297736"/>
                  </a:lnTo>
                  <a:lnTo>
                    <a:pt x="1269149" y="1451292"/>
                  </a:lnTo>
                  <a:lnTo>
                    <a:pt x="2006549" y="713892"/>
                  </a:lnTo>
                  <a:lnTo>
                    <a:pt x="1269149" y="0"/>
                  </a:lnTo>
                  <a:close/>
                </a:path>
              </a:pathLst>
            </a:custGeom>
            <a:solidFill>
              <a:srgbClr val="E62501"/>
            </a:solidFill>
          </p:spPr>
          <p:txBody>
            <a:bodyPr wrap="square" lIns="0" tIns="0" rIns="0" bIns="0" rtlCol="0"/>
            <a:lstStyle/>
            <a:p>
              <a:endParaRPr>
                <a:latin typeface="Arial" panose="020B0604020202020204" pitchFamily="34" charset="0"/>
                <a:cs typeface="Arial" panose="020B0604020202020204" pitchFamily="34" charset="0"/>
              </a:endParaRPr>
            </a:p>
          </p:txBody>
        </p:sp>
      </p:grpSp>
      <p:sp>
        <p:nvSpPr>
          <p:cNvPr id="31" name="object 23"/>
          <p:cNvSpPr txBox="1"/>
          <p:nvPr/>
        </p:nvSpPr>
        <p:spPr>
          <a:xfrm>
            <a:off x="3880621" y="3527564"/>
            <a:ext cx="1394813" cy="935513"/>
          </a:xfrm>
          <a:prstGeom prst="rect">
            <a:avLst/>
          </a:prstGeom>
        </p:spPr>
        <p:txBody>
          <a:bodyPr vert="horz" wrap="square" lIns="0" tIns="12065" rIns="0" bIns="0" rtlCol="0">
            <a:spAutoFit/>
          </a:bodyPr>
          <a:lstStyle/>
          <a:p>
            <a:pPr marL="12700" algn="just">
              <a:spcBef>
                <a:spcPts val="95"/>
              </a:spcBef>
            </a:pPr>
            <a:r>
              <a:rPr lang="en-US" sz="2000" b="1" spc="-35" dirty="0">
                <a:solidFill>
                  <a:srgbClr val="FFFFFF"/>
                </a:solidFill>
                <a:latin typeface="Arial" panose="020B0604020202020204" pitchFamily="34" charset="0"/>
                <a:ea typeface="Noto Sans HK" panose="020B0500000000000000" pitchFamily="34" charset="-120"/>
                <a:cs typeface="Arial" panose="020B0604020202020204" pitchFamily="34" charset="0"/>
              </a:rPr>
              <a:t>Waste reduction at source </a:t>
            </a:r>
            <a:endParaRPr sz="2000" dirty="0">
              <a:latin typeface="Arial" panose="020B0604020202020204" pitchFamily="34" charset="0"/>
              <a:ea typeface="Noto Sans HK" panose="020B0500000000000000" pitchFamily="34" charset="-120"/>
              <a:cs typeface="Arial" panose="020B0604020202020204" pitchFamily="34" charset="0"/>
            </a:endParaRPr>
          </a:p>
        </p:txBody>
      </p:sp>
      <p:sp>
        <p:nvSpPr>
          <p:cNvPr id="32" name="object 24"/>
          <p:cNvSpPr txBox="1"/>
          <p:nvPr/>
        </p:nvSpPr>
        <p:spPr>
          <a:xfrm>
            <a:off x="5939322" y="3490540"/>
            <a:ext cx="1293495" cy="935513"/>
          </a:xfrm>
          <a:prstGeom prst="rect">
            <a:avLst/>
          </a:prstGeom>
        </p:spPr>
        <p:txBody>
          <a:bodyPr vert="horz" wrap="square" lIns="0" tIns="12065" rIns="0" bIns="0" rtlCol="0">
            <a:spAutoFit/>
          </a:bodyPr>
          <a:lstStyle/>
          <a:p>
            <a:pPr marL="12700" algn="just">
              <a:lnSpc>
                <a:spcPct val="100000"/>
              </a:lnSpc>
              <a:spcBef>
                <a:spcPts val="95"/>
              </a:spcBef>
            </a:pPr>
            <a:r>
              <a:rPr lang="en-US" sz="2000" b="1" spc="-35" dirty="0">
                <a:solidFill>
                  <a:srgbClr val="FFFFFF"/>
                </a:solidFill>
                <a:latin typeface="Arial" panose="020B0604020202020204" pitchFamily="34" charset="0"/>
                <a:ea typeface="Noto Sans HK" panose="020B0500000000000000" pitchFamily="34" charset="-120"/>
                <a:cs typeface="Arial" panose="020B0604020202020204" pitchFamily="34" charset="0"/>
              </a:rPr>
              <a:t>Food waste collection</a:t>
            </a:r>
            <a:endParaRPr sz="2000" dirty="0">
              <a:latin typeface="Arial" panose="020B0604020202020204" pitchFamily="34" charset="0"/>
              <a:ea typeface="Noto Sans HK" panose="020B0500000000000000" pitchFamily="34" charset="-120"/>
              <a:cs typeface="Arial" panose="020B0604020202020204" pitchFamily="34" charset="0"/>
            </a:endParaRPr>
          </a:p>
        </p:txBody>
      </p:sp>
      <p:sp>
        <p:nvSpPr>
          <p:cNvPr id="33" name="object 25"/>
          <p:cNvSpPr txBox="1"/>
          <p:nvPr/>
        </p:nvSpPr>
        <p:spPr>
          <a:xfrm>
            <a:off x="7717543" y="3542793"/>
            <a:ext cx="1268414" cy="948337"/>
          </a:xfrm>
          <a:prstGeom prst="rect">
            <a:avLst/>
          </a:prstGeom>
        </p:spPr>
        <p:txBody>
          <a:bodyPr vert="horz" wrap="square" lIns="0" tIns="12065" rIns="0" bIns="0" rtlCol="0">
            <a:spAutoFit/>
          </a:bodyPr>
          <a:lstStyle/>
          <a:p>
            <a:pPr marL="12700" marR="5080" algn="just">
              <a:spcBef>
                <a:spcPts val="95"/>
              </a:spcBef>
            </a:pPr>
            <a:r>
              <a:rPr lang="en-US" sz="2000" b="1" spc="-35" dirty="0">
                <a:solidFill>
                  <a:srgbClr val="FFFFFF"/>
                </a:solidFill>
                <a:latin typeface="Arial" panose="020B0604020202020204" pitchFamily="34" charset="0"/>
                <a:ea typeface="Noto Sans HK" panose="020B0500000000000000" pitchFamily="34" charset="-120"/>
                <a:cs typeface="Arial" panose="020B0604020202020204" pitchFamily="34" charset="0"/>
              </a:rPr>
              <a:t>Waste-to-energy / </a:t>
            </a:r>
          </a:p>
          <a:p>
            <a:pPr marL="12700" marR="5080" algn="just">
              <a:spcBef>
                <a:spcPts val="95"/>
              </a:spcBef>
            </a:pPr>
            <a:r>
              <a:rPr lang="en-US" sz="2000" b="1" spc="-35" dirty="0">
                <a:solidFill>
                  <a:srgbClr val="FFFFFF"/>
                </a:solidFill>
                <a:latin typeface="Arial" panose="020B0604020202020204" pitchFamily="34" charset="0"/>
                <a:ea typeface="Noto Sans HK" panose="020B0500000000000000" pitchFamily="34" charset="-120"/>
                <a:cs typeface="Arial" panose="020B0604020202020204" pitchFamily="34" charset="0"/>
              </a:rPr>
              <a:t>resources</a:t>
            </a:r>
            <a:endParaRPr sz="2000" dirty="0">
              <a:latin typeface="Arial" panose="020B0604020202020204" pitchFamily="34" charset="0"/>
              <a:ea typeface="Noto Sans HK" panose="020B0500000000000000" pitchFamily="34" charset="-120"/>
              <a:cs typeface="Arial" panose="020B0604020202020204" pitchFamily="34" charset="0"/>
            </a:endParaRPr>
          </a:p>
        </p:txBody>
      </p:sp>
      <p:grpSp>
        <p:nvGrpSpPr>
          <p:cNvPr id="34" name="object 26"/>
          <p:cNvGrpSpPr/>
          <p:nvPr/>
        </p:nvGrpSpPr>
        <p:grpSpPr>
          <a:xfrm>
            <a:off x="1409171" y="3007013"/>
            <a:ext cx="7154545" cy="3623945"/>
            <a:chOff x="1409171" y="3007013"/>
            <a:chExt cx="7154545" cy="3623945"/>
          </a:xfrm>
        </p:grpSpPr>
        <p:sp>
          <p:nvSpPr>
            <p:cNvPr id="35" name="object 27"/>
            <p:cNvSpPr/>
            <p:nvPr/>
          </p:nvSpPr>
          <p:spPr>
            <a:xfrm>
              <a:off x="7107723" y="4590498"/>
              <a:ext cx="0" cy="375920"/>
            </a:xfrm>
            <a:custGeom>
              <a:avLst/>
              <a:gdLst/>
              <a:ahLst/>
              <a:cxnLst/>
              <a:rect l="l" t="t" r="r" b="b"/>
              <a:pathLst>
                <a:path h="375920">
                  <a:moveTo>
                    <a:pt x="0" y="0"/>
                  </a:moveTo>
                  <a:lnTo>
                    <a:pt x="0" y="375500"/>
                  </a:lnTo>
                </a:path>
              </a:pathLst>
            </a:custGeom>
            <a:ln w="29781">
              <a:solidFill>
                <a:srgbClr val="A4A4A4"/>
              </a:solidFill>
            </a:ln>
          </p:spPr>
          <p:txBody>
            <a:bodyPr wrap="square" lIns="0" tIns="0" rIns="0" bIns="0" rtlCol="0"/>
            <a:lstStyle/>
            <a:p>
              <a:endParaRPr>
                <a:latin typeface="Arial" panose="020B0604020202020204" pitchFamily="34" charset="0"/>
                <a:cs typeface="Arial" panose="020B0604020202020204" pitchFamily="34" charset="0"/>
              </a:endParaRPr>
            </a:p>
          </p:txBody>
        </p:sp>
        <p:sp>
          <p:nvSpPr>
            <p:cNvPr id="36" name="object 28"/>
            <p:cNvSpPr/>
            <p:nvPr/>
          </p:nvSpPr>
          <p:spPr>
            <a:xfrm>
              <a:off x="7033473" y="4944267"/>
              <a:ext cx="148590" cy="128905"/>
            </a:xfrm>
            <a:custGeom>
              <a:avLst/>
              <a:gdLst/>
              <a:ahLst/>
              <a:cxnLst/>
              <a:rect l="l" t="t" r="r" b="b"/>
              <a:pathLst>
                <a:path w="148590" h="128904">
                  <a:moveTo>
                    <a:pt x="148488" y="0"/>
                  </a:moveTo>
                  <a:lnTo>
                    <a:pt x="0" y="0"/>
                  </a:lnTo>
                  <a:lnTo>
                    <a:pt x="74244" y="128574"/>
                  </a:lnTo>
                  <a:lnTo>
                    <a:pt x="148488" y="0"/>
                  </a:lnTo>
                  <a:close/>
                </a:path>
              </a:pathLst>
            </a:custGeom>
            <a:solidFill>
              <a:srgbClr val="A4A4A4"/>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37" name="object 29"/>
            <p:cNvSpPr/>
            <p:nvPr/>
          </p:nvSpPr>
          <p:spPr>
            <a:xfrm>
              <a:off x="8488984" y="3113869"/>
              <a:ext cx="0" cy="375920"/>
            </a:xfrm>
            <a:custGeom>
              <a:avLst/>
              <a:gdLst/>
              <a:ahLst/>
              <a:cxnLst/>
              <a:rect l="l" t="t" r="r" b="b"/>
              <a:pathLst>
                <a:path h="375920">
                  <a:moveTo>
                    <a:pt x="0" y="375488"/>
                  </a:moveTo>
                  <a:lnTo>
                    <a:pt x="0" y="0"/>
                  </a:lnTo>
                </a:path>
              </a:pathLst>
            </a:custGeom>
            <a:ln w="29781">
              <a:solidFill>
                <a:srgbClr val="E62501"/>
              </a:solidFill>
            </a:ln>
          </p:spPr>
          <p:txBody>
            <a:bodyPr wrap="square" lIns="0" tIns="0" rIns="0" bIns="0" rtlCol="0"/>
            <a:lstStyle/>
            <a:p>
              <a:endParaRPr>
                <a:latin typeface="Arial" panose="020B0604020202020204" pitchFamily="34" charset="0"/>
                <a:cs typeface="Arial" panose="020B0604020202020204" pitchFamily="34" charset="0"/>
              </a:endParaRPr>
            </a:p>
          </p:txBody>
        </p:sp>
        <p:sp>
          <p:nvSpPr>
            <p:cNvPr id="38" name="object 30"/>
            <p:cNvSpPr/>
            <p:nvPr/>
          </p:nvSpPr>
          <p:spPr>
            <a:xfrm>
              <a:off x="8414745" y="3007013"/>
              <a:ext cx="148590" cy="128905"/>
            </a:xfrm>
            <a:custGeom>
              <a:avLst/>
              <a:gdLst/>
              <a:ahLst/>
              <a:cxnLst/>
              <a:rect l="l" t="t" r="r" b="b"/>
              <a:pathLst>
                <a:path w="148590" h="128905">
                  <a:moveTo>
                    <a:pt x="74244" y="0"/>
                  </a:moveTo>
                  <a:lnTo>
                    <a:pt x="0" y="128574"/>
                  </a:lnTo>
                  <a:lnTo>
                    <a:pt x="148488" y="128574"/>
                  </a:lnTo>
                  <a:lnTo>
                    <a:pt x="74244" y="0"/>
                  </a:lnTo>
                  <a:close/>
                </a:path>
              </a:pathLst>
            </a:custGeom>
            <a:solidFill>
              <a:srgbClr val="E62501"/>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39" name="object 31"/>
            <p:cNvSpPr/>
            <p:nvPr/>
          </p:nvSpPr>
          <p:spPr>
            <a:xfrm>
              <a:off x="4358354" y="4684260"/>
              <a:ext cx="0" cy="375920"/>
            </a:xfrm>
            <a:custGeom>
              <a:avLst/>
              <a:gdLst/>
              <a:ahLst/>
              <a:cxnLst/>
              <a:rect l="l" t="t" r="r" b="b"/>
              <a:pathLst>
                <a:path h="375920">
                  <a:moveTo>
                    <a:pt x="0" y="0"/>
                  </a:moveTo>
                  <a:lnTo>
                    <a:pt x="0" y="375488"/>
                  </a:lnTo>
                </a:path>
              </a:pathLst>
            </a:custGeom>
            <a:ln w="29781">
              <a:solidFill>
                <a:srgbClr val="0680C3"/>
              </a:solidFill>
            </a:ln>
          </p:spPr>
          <p:txBody>
            <a:bodyPr wrap="square" lIns="0" tIns="0" rIns="0" bIns="0" rtlCol="0"/>
            <a:lstStyle/>
            <a:p>
              <a:endParaRPr>
                <a:latin typeface="Arial" panose="020B0604020202020204" pitchFamily="34" charset="0"/>
                <a:cs typeface="Arial" panose="020B0604020202020204" pitchFamily="34" charset="0"/>
              </a:endParaRPr>
            </a:p>
          </p:txBody>
        </p:sp>
        <p:sp>
          <p:nvSpPr>
            <p:cNvPr id="40" name="object 32"/>
            <p:cNvSpPr/>
            <p:nvPr/>
          </p:nvSpPr>
          <p:spPr>
            <a:xfrm>
              <a:off x="4284107" y="5038029"/>
              <a:ext cx="148590" cy="128905"/>
            </a:xfrm>
            <a:custGeom>
              <a:avLst/>
              <a:gdLst/>
              <a:ahLst/>
              <a:cxnLst/>
              <a:rect l="l" t="t" r="r" b="b"/>
              <a:pathLst>
                <a:path w="148589" h="128904">
                  <a:moveTo>
                    <a:pt x="148488" y="0"/>
                  </a:moveTo>
                  <a:lnTo>
                    <a:pt x="0" y="0"/>
                  </a:lnTo>
                  <a:lnTo>
                    <a:pt x="74244" y="128574"/>
                  </a:lnTo>
                  <a:lnTo>
                    <a:pt x="148488" y="0"/>
                  </a:lnTo>
                  <a:close/>
                </a:path>
              </a:pathLst>
            </a:custGeom>
            <a:solidFill>
              <a:srgbClr val="0680C3"/>
            </a:solidFill>
          </p:spPr>
          <p:txBody>
            <a:bodyPr wrap="square" lIns="0" tIns="0" rIns="0" bIns="0" rtlCol="0"/>
            <a:lstStyle/>
            <a:p>
              <a:endParaRPr>
                <a:latin typeface="Arial" panose="020B0604020202020204" pitchFamily="34" charset="0"/>
                <a:cs typeface="Arial" panose="020B0604020202020204" pitchFamily="34" charset="0"/>
              </a:endParaRPr>
            </a:p>
          </p:txBody>
        </p:sp>
        <p:pic>
          <p:nvPicPr>
            <p:cNvPr id="41" name="object 33"/>
            <p:cNvPicPr/>
            <p:nvPr/>
          </p:nvPicPr>
          <p:blipFill>
            <a:blip r:embed="rId6" cstate="print"/>
            <a:stretch>
              <a:fillRect/>
            </a:stretch>
          </p:blipFill>
          <p:spPr>
            <a:xfrm>
              <a:off x="1409171" y="4230255"/>
              <a:ext cx="1739894" cy="2400296"/>
            </a:xfrm>
            <a:prstGeom prst="rect">
              <a:avLst/>
            </a:prstGeom>
          </p:spPr>
        </p:pic>
        <p:pic>
          <p:nvPicPr>
            <p:cNvPr id="42" name="object 34"/>
            <p:cNvPicPr/>
            <p:nvPr/>
          </p:nvPicPr>
          <p:blipFill>
            <a:blip r:embed="rId7" cstate="print"/>
            <a:stretch>
              <a:fillRect/>
            </a:stretch>
          </p:blipFill>
          <p:spPr>
            <a:xfrm>
              <a:off x="1462494" y="4288764"/>
              <a:ext cx="1559482" cy="2204540"/>
            </a:xfrm>
            <a:prstGeom prst="rect">
              <a:avLst/>
            </a:prstGeom>
          </p:spPr>
        </p:pic>
      </p:grpSp>
    </p:spTree>
    <p:extLst>
      <p:ext uri="{BB962C8B-B14F-4D97-AF65-F5344CB8AC3E}">
        <p14:creationId xmlns:p14="http://schemas.microsoft.com/office/powerpoint/2010/main" val="16505520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object 15"/>
          <p:cNvSpPr/>
          <p:nvPr/>
        </p:nvSpPr>
        <p:spPr>
          <a:xfrm>
            <a:off x="434798" y="2400126"/>
            <a:ext cx="11363960" cy="4116599"/>
          </a:xfrm>
          <a:custGeom>
            <a:avLst/>
            <a:gdLst/>
            <a:ahLst/>
            <a:cxnLst/>
            <a:rect l="l" t="t" r="r" b="b"/>
            <a:pathLst>
              <a:path w="11363960" h="4005579">
                <a:moveTo>
                  <a:pt x="11183518" y="0"/>
                </a:moveTo>
                <a:lnTo>
                  <a:pt x="179997" y="0"/>
                </a:lnTo>
                <a:lnTo>
                  <a:pt x="132144" y="6430"/>
                </a:lnTo>
                <a:lnTo>
                  <a:pt x="89146" y="24576"/>
                </a:lnTo>
                <a:lnTo>
                  <a:pt x="52717" y="52724"/>
                </a:lnTo>
                <a:lnTo>
                  <a:pt x="24573" y="89155"/>
                </a:lnTo>
                <a:lnTo>
                  <a:pt x="6429" y="132156"/>
                </a:lnTo>
                <a:lnTo>
                  <a:pt x="0" y="180009"/>
                </a:lnTo>
                <a:lnTo>
                  <a:pt x="0" y="3825417"/>
                </a:lnTo>
                <a:lnTo>
                  <a:pt x="6429" y="3873265"/>
                </a:lnTo>
                <a:lnTo>
                  <a:pt x="24573" y="3916262"/>
                </a:lnTo>
                <a:lnTo>
                  <a:pt x="52717" y="3952692"/>
                </a:lnTo>
                <a:lnTo>
                  <a:pt x="89146" y="3980838"/>
                </a:lnTo>
                <a:lnTo>
                  <a:pt x="132144" y="3998984"/>
                </a:lnTo>
                <a:lnTo>
                  <a:pt x="179997" y="4005414"/>
                </a:lnTo>
                <a:lnTo>
                  <a:pt x="11183518" y="4005414"/>
                </a:lnTo>
                <a:lnTo>
                  <a:pt x="11231370" y="3998984"/>
                </a:lnTo>
                <a:lnTo>
                  <a:pt x="11274369" y="3980838"/>
                </a:lnTo>
                <a:lnTo>
                  <a:pt x="11310797" y="3952692"/>
                </a:lnTo>
                <a:lnTo>
                  <a:pt x="11338941" y="3916262"/>
                </a:lnTo>
                <a:lnTo>
                  <a:pt x="11357086" y="3873265"/>
                </a:lnTo>
                <a:lnTo>
                  <a:pt x="11363515" y="3825417"/>
                </a:lnTo>
                <a:lnTo>
                  <a:pt x="11363515" y="180009"/>
                </a:lnTo>
                <a:lnTo>
                  <a:pt x="11357086" y="132156"/>
                </a:lnTo>
                <a:lnTo>
                  <a:pt x="11338941" y="89155"/>
                </a:lnTo>
                <a:lnTo>
                  <a:pt x="11310797" y="52724"/>
                </a:lnTo>
                <a:lnTo>
                  <a:pt x="11274369" y="24576"/>
                </a:lnTo>
                <a:lnTo>
                  <a:pt x="11231370" y="6430"/>
                </a:lnTo>
                <a:lnTo>
                  <a:pt x="11183518" y="0"/>
                </a:lnTo>
                <a:close/>
              </a:path>
            </a:pathLst>
          </a:custGeom>
          <a:solidFill>
            <a:srgbClr val="ECECEC"/>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3" name="矩形 2"/>
          <p:cNvSpPr/>
          <p:nvPr/>
        </p:nvSpPr>
        <p:spPr>
          <a:xfrm>
            <a:off x="653430" y="5095542"/>
            <a:ext cx="7284070" cy="1247008"/>
          </a:xfrm>
          <a:prstGeom prst="rect">
            <a:avLst/>
          </a:prstGeom>
        </p:spPr>
        <p:txBody>
          <a:bodyPr wrap="square">
            <a:spAutoFit/>
          </a:bodyPr>
          <a:lstStyle/>
          <a:p>
            <a:pPr marL="368935" marR="88265">
              <a:lnSpc>
                <a:spcPct val="120100"/>
              </a:lnSpc>
              <a:spcBef>
                <a:spcPts val="2460"/>
              </a:spcBef>
            </a:pPr>
            <a:r>
              <a:rPr lang="en-US" altLang="zh-TW" sz="1600" b="1" spc="50" dirty="0">
                <a:solidFill>
                  <a:srgbClr val="2E2724"/>
                </a:solidFill>
                <a:latin typeface="Arial" panose="020B0604020202020204" pitchFamily="34" charset="0"/>
                <a:ea typeface="Noto Sans HK" panose="020B0500000000000000" pitchFamily="34" charset="-120"/>
                <a:cs typeface="Arial" panose="020B0604020202020204" pitchFamily="34" charset="0"/>
              </a:rPr>
              <a:t>Encourages commercial sector to donate surplus food to charity, and supports non-governmental </a:t>
            </a:r>
            <a:r>
              <a:rPr lang="en-US" altLang="zh-TW" sz="1600" b="1" spc="50" dirty="0" err="1">
                <a:solidFill>
                  <a:srgbClr val="2E2724"/>
                </a:solidFill>
                <a:latin typeface="Arial" panose="020B0604020202020204" pitchFamily="34" charset="0"/>
                <a:ea typeface="Noto Sans HK" panose="020B0500000000000000" pitchFamily="34" charset="-120"/>
                <a:cs typeface="Arial" panose="020B0604020202020204" pitchFamily="34" charset="0"/>
              </a:rPr>
              <a:t>organisations</a:t>
            </a:r>
            <a:r>
              <a:rPr lang="en-US" altLang="zh-TW" sz="1600" b="1" spc="50" dirty="0">
                <a:solidFill>
                  <a:srgbClr val="2E2724"/>
                </a:solidFill>
                <a:latin typeface="Arial" panose="020B0604020202020204" pitchFamily="34" charset="0"/>
                <a:ea typeface="Noto Sans HK" panose="020B0500000000000000" pitchFamily="34" charset="-120"/>
                <a:cs typeface="Arial" panose="020B0604020202020204" pitchFamily="34" charset="0"/>
              </a:rPr>
              <a:t> in implementing food recovery projects, under which surplus food is collected from the commercial sector and donated to the needy </a:t>
            </a:r>
            <a:endParaRPr lang="zh-TW" altLang="en-US" sz="1600" b="1" spc="50" dirty="0">
              <a:solidFill>
                <a:srgbClr val="2E2724"/>
              </a:solidFill>
              <a:latin typeface="Arial" panose="020B0604020202020204" pitchFamily="34" charset="0"/>
              <a:ea typeface="Noto Sans HK" panose="020B0500000000000000" pitchFamily="34" charset="-120"/>
              <a:cs typeface="Arial" panose="020B0604020202020204" pitchFamily="34" charset="0"/>
            </a:endParaRPr>
          </a:p>
        </p:txBody>
      </p:sp>
      <p:sp>
        <p:nvSpPr>
          <p:cNvPr id="4" name="矩形 3"/>
          <p:cNvSpPr/>
          <p:nvPr/>
        </p:nvSpPr>
        <p:spPr>
          <a:xfrm>
            <a:off x="1033083" y="3332625"/>
            <a:ext cx="6365762" cy="1524007"/>
          </a:xfrm>
          <a:prstGeom prst="rect">
            <a:avLst/>
          </a:prstGeom>
        </p:spPr>
        <p:txBody>
          <a:bodyPr wrap="square">
            <a:spAutoFit/>
          </a:bodyPr>
          <a:lstStyle/>
          <a:p>
            <a:pPr marL="12700">
              <a:lnSpc>
                <a:spcPct val="150000"/>
              </a:lnSpc>
              <a:buSzPct val="107936"/>
              <a:tabLst>
                <a:tab pos="479425" algn="l"/>
              </a:tabLst>
            </a:pPr>
            <a:r>
              <a:rPr lang="en-US" altLang="zh-TW" sz="1600" b="1" spc="50" dirty="0">
                <a:solidFill>
                  <a:srgbClr val="2E2724"/>
                </a:solidFill>
                <a:latin typeface="Arial" panose="020B0604020202020204" pitchFamily="34" charset="0"/>
                <a:ea typeface="Noto Sans HK" panose="020B0500000000000000" pitchFamily="34" charset="-120"/>
                <a:cs typeface="Arial" panose="020B0604020202020204" pitchFamily="34" charset="0"/>
              </a:rPr>
              <a:t>Through various schemes and activities, e.g. Food Wise Charter, Food Wise Eateries Scheme, and publicity of the Big Waster, promotes a “Food Wise, Waste Less” culture, prevents and reduces food waste at source</a:t>
            </a:r>
            <a:endParaRPr lang="zh-TW" altLang="en-US" sz="1600" b="1" spc="50" dirty="0">
              <a:solidFill>
                <a:srgbClr val="2E2724"/>
              </a:solidFill>
              <a:latin typeface="Arial" panose="020B0604020202020204" pitchFamily="34" charset="0"/>
              <a:ea typeface="Noto Sans HK" panose="020B0500000000000000" pitchFamily="34" charset="-120"/>
              <a:cs typeface="Arial" panose="020B0604020202020204" pitchFamily="34" charset="0"/>
            </a:endParaRPr>
          </a:p>
        </p:txBody>
      </p:sp>
      <p:sp>
        <p:nvSpPr>
          <p:cNvPr id="2" name="標題 1"/>
          <p:cNvSpPr>
            <a:spLocks noGrp="1"/>
          </p:cNvSpPr>
          <p:nvPr>
            <p:ph type="title"/>
          </p:nvPr>
        </p:nvSpPr>
        <p:spPr>
          <a:xfrm>
            <a:off x="307393" y="1030095"/>
            <a:ext cx="8526364" cy="411430"/>
          </a:xfrm>
        </p:spPr>
        <p:txBody>
          <a:bodyPr/>
          <a:lstStyle/>
          <a:p>
            <a:r>
              <a:rPr lang="en-GB" altLang="zh-TW" sz="2400" dirty="0"/>
              <a:t>Food waste management strategies in Hong Kong </a:t>
            </a:r>
            <a:endParaRPr lang="zh-HK" altLang="en-US" sz="2400" dirty="0"/>
          </a:p>
        </p:txBody>
      </p:sp>
      <p:sp>
        <p:nvSpPr>
          <p:cNvPr id="44" name="object 15"/>
          <p:cNvSpPr txBox="1"/>
          <p:nvPr/>
        </p:nvSpPr>
        <p:spPr>
          <a:xfrm>
            <a:off x="764828" y="2421710"/>
            <a:ext cx="6704484" cy="711798"/>
          </a:xfrm>
          <a:prstGeom prst="rect">
            <a:avLst/>
          </a:prstGeom>
        </p:spPr>
        <p:txBody>
          <a:bodyPr vert="horz" wrap="square" lIns="0" tIns="254635" rIns="0" bIns="0" rtlCol="0">
            <a:spAutoFit/>
          </a:bodyPr>
          <a:lstStyle/>
          <a:p>
            <a:pPr marL="12700">
              <a:lnSpc>
                <a:spcPts val="3940"/>
              </a:lnSpc>
              <a:buSzPct val="107936"/>
              <a:tabLst>
                <a:tab pos="479425" algn="l"/>
              </a:tabLst>
            </a:pPr>
            <a:r>
              <a:rPr lang="en-US" altLang="zh-TW" sz="2600" b="1" spc="-15" dirty="0">
                <a:solidFill>
                  <a:srgbClr val="034EA1"/>
                </a:solidFill>
                <a:latin typeface="Arial" panose="020B0604020202020204" pitchFamily="34" charset="0"/>
                <a:ea typeface="Noto Sans HK" panose="020B0500000000000000" pitchFamily="34" charset="-120"/>
                <a:cs typeface="Arial" panose="020B0604020202020204" pitchFamily="34" charset="0"/>
              </a:rPr>
              <a:t>1. </a:t>
            </a:r>
            <a:r>
              <a:rPr lang="en-GB" altLang="zh-TW" sz="2600" b="1" spc="-15" dirty="0">
                <a:solidFill>
                  <a:srgbClr val="034EA1"/>
                </a:solidFill>
                <a:latin typeface="Arial" panose="020B0604020202020204" pitchFamily="34" charset="0"/>
                <a:ea typeface="Noto Sans HK" panose="020B0500000000000000" pitchFamily="34" charset="-120"/>
                <a:cs typeface="Arial" panose="020B0604020202020204" pitchFamily="34" charset="0"/>
              </a:rPr>
              <a:t>Waste reduction at source</a:t>
            </a:r>
            <a:endParaRPr lang="en-US" altLang="zh-TW" sz="2600" b="1" spc="-15" dirty="0">
              <a:solidFill>
                <a:srgbClr val="034EA1"/>
              </a:solidFill>
              <a:latin typeface="Arial" panose="020B0604020202020204" pitchFamily="34" charset="0"/>
              <a:ea typeface="Noto Sans HK" panose="020B0500000000000000" pitchFamily="34" charset="-120"/>
              <a:cs typeface="Arial" panose="020B0604020202020204" pitchFamily="34" charset="0"/>
            </a:endParaRPr>
          </a:p>
        </p:txBody>
      </p:sp>
      <p:pic>
        <p:nvPicPr>
          <p:cNvPr id="47" name="object 18"/>
          <p:cNvPicPr/>
          <p:nvPr/>
        </p:nvPicPr>
        <p:blipFill>
          <a:blip r:embed="rId2" cstate="print"/>
          <a:stretch>
            <a:fillRect/>
          </a:stretch>
        </p:blipFill>
        <p:spPr>
          <a:xfrm>
            <a:off x="7900942" y="3302721"/>
            <a:ext cx="3598919" cy="2324112"/>
          </a:xfrm>
          <a:prstGeom prst="rect">
            <a:avLst/>
          </a:prstGeom>
        </p:spPr>
      </p:pic>
      <p:sp>
        <p:nvSpPr>
          <p:cNvPr id="48" name="object 17"/>
          <p:cNvSpPr txBox="1"/>
          <p:nvPr/>
        </p:nvSpPr>
        <p:spPr>
          <a:xfrm>
            <a:off x="399641" y="1659822"/>
            <a:ext cx="9495473" cy="568104"/>
          </a:xfrm>
          <a:prstGeom prst="rect">
            <a:avLst/>
          </a:prstGeom>
        </p:spPr>
        <p:txBody>
          <a:bodyPr vert="horz" wrap="square" lIns="0" tIns="13970" rIns="0" bIns="0" rtlCol="0">
            <a:spAutoFit/>
          </a:bodyPr>
          <a:lstStyle/>
          <a:p>
            <a:pPr marL="12700">
              <a:lnSpc>
                <a:spcPct val="100000"/>
              </a:lnSpc>
              <a:spcBef>
                <a:spcPts val="110"/>
              </a:spcBef>
            </a:pPr>
            <a:r>
              <a:rPr lang="en-US" sz="3600" b="1" spc="-50" dirty="0">
                <a:solidFill>
                  <a:srgbClr val="7E1083"/>
                </a:solidFill>
                <a:latin typeface="Arial" panose="020B0604020202020204" pitchFamily="34" charset="0"/>
                <a:ea typeface="Noto Sans HK" panose="020B0500000000000000" pitchFamily="34" charset="-120"/>
                <a:cs typeface="Arial" panose="020B0604020202020204" pitchFamily="34" charset="0"/>
              </a:rPr>
              <a:t>Three steps of food waste management</a:t>
            </a:r>
            <a:endParaRPr sz="3600" dirty="0">
              <a:latin typeface="Arial" panose="020B0604020202020204" pitchFamily="34" charset="0"/>
              <a:ea typeface="Noto Sans HK" panose="020B0500000000000000" pitchFamily="34" charset="-120"/>
              <a:cs typeface="Arial" panose="020B0604020202020204" pitchFamily="34" charset="0"/>
            </a:endParaRPr>
          </a:p>
        </p:txBody>
      </p:sp>
      <p:pic>
        <p:nvPicPr>
          <p:cNvPr id="12" name="object 16"/>
          <p:cNvPicPr/>
          <p:nvPr/>
        </p:nvPicPr>
        <p:blipFill>
          <a:blip r:embed="rId3" cstate="print"/>
          <a:stretch>
            <a:fillRect/>
          </a:stretch>
        </p:blipFill>
        <p:spPr>
          <a:xfrm>
            <a:off x="806371" y="3492300"/>
            <a:ext cx="170573" cy="191306"/>
          </a:xfrm>
          <a:prstGeom prst="rect">
            <a:avLst/>
          </a:prstGeom>
        </p:spPr>
      </p:pic>
      <p:pic>
        <p:nvPicPr>
          <p:cNvPr id="13" name="object 16"/>
          <p:cNvPicPr/>
          <p:nvPr/>
        </p:nvPicPr>
        <p:blipFill>
          <a:blip r:embed="rId3" cstate="print"/>
          <a:stretch>
            <a:fillRect/>
          </a:stretch>
        </p:blipFill>
        <p:spPr>
          <a:xfrm>
            <a:off x="823868" y="5217557"/>
            <a:ext cx="170573" cy="191306"/>
          </a:xfrm>
          <a:prstGeom prst="rect">
            <a:avLst/>
          </a:prstGeom>
        </p:spPr>
      </p:pic>
    </p:spTree>
    <p:extLst>
      <p:ext uri="{BB962C8B-B14F-4D97-AF65-F5344CB8AC3E}">
        <p14:creationId xmlns:p14="http://schemas.microsoft.com/office/powerpoint/2010/main" val="27241799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15"/>
          <p:cNvSpPr/>
          <p:nvPr/>
        </p:nvSpPr>
        <p:spPr>
          <a:xfrm>
            <a:off x="434798" y="2421710"/>
            <a:ext cx="11363960" cy="4005579"/>
          </a:xfrm>
          <a:custGeom>
            <a:avLst/>
            <a:gdLst/>
            <a:ahLst/>
            <a:cxnLst/>
            <a:rect l="l" t="t" r="r" b="b"/>
            <a:pathLst>
              <a:path w="11363960" h="4005579">
                <a:moveTo>
                  <a:pt x="11183518" y="0"/>
                </a:moveTo>
                <a:lnTo>
                  <a:pt x="179997" y="0"/>
                </a:lnTo>
                <a:lnTo>
                  <a:pt x="132144" y="6430"/>
                </a:lnTo>
                <a:lnTo>
                  <a:pt x="89146" y="24576"/>
                </a:lnTo>
                <a:lnTo>
                  <a:pt x="52717" y="52724"/>
                </a:lnTo>
                <a:lnTo>
                  <a:pt x="24573" y="89155"/>
                </a:lnTo>
                <a:lnTo>
                  <a:pt x="6429" y="132156"/>
                </a:lnTo>
                <a:lnTo>
                  <a:pt x="0" y="180009"/>
                </a:lnTo>
                <a:lnTo>
                  <a:pt x="0" y="3825417"/>
                </a:lnTo>
                <a:lnTo>
                  <a:pt x="6429" y="3873265"/>
                </a:lnTo>
                <a:lnTo>
                  <a:pt x="24573" y="3916262"/>
                </a:lnTo>
                <a:lnTo>
                  <a:pt x="52717" y="3952692"/>
                </a:lnTo>
                <a:lnTo>
                  <a:pt x="89146" y="3980838"/>
                </a:lnTo>
                <a:lnTo>
                  <a:pt x="132144" y="3998984"/>
                </a:lnTo>
                <a:lnTo>
                  <a:pt x="179997" y="4005414"/>
                </a:lnTo>
                <a:lnTo>
                  <a:pt x="11183518" y="4005414"/>
                </a:lnTo>
                <a:lnTo>
                  <a:pt x="11231370" y="3998984"/>
                </a:lnTo>
                <a:lnTo>
                  <a:pt x="11274369" y="3980838"/>
                </a:lnTo>
                <a:lnTo>
                  <a:pt x="11310797" y="3952692"/>
                </a:lnTo>
                <a:lnTo>
                  <a:pt x="11338941" y="3916262"/>
                </a:lnTo>
                <a:lnTo>
                  <a:pt x="11357086" y="3873265"/>
                </a:lnTo>
                <a:lnTo>
                  <a:pt x="11363515" y="3825417"/>
                </a:lnTo>
                <a:lnTo>
                  <a:pt x="11363515" y="180009"/>
                </a:lnTo>
                <a:lnTo>
                  <a:pt x="11357086" y="132156"/>
                </a:lnTo>
                <a:lnTo>
                  <a:pt x="11338941" y="89155"/>
                </a:lnTo>
                <a:lnTo>
                  <a:pt x="11310797" y="52724"/>
                </a:lnTo>
                <a:lnTo>
                  <a:pt x="11274369" y="24576"/>
                </a:lnTo>
                <a:lnTo>
                  <a:pt x="11231370" y="6430"/>
                </a:lnTo>
                <a:lnTo>
                  <a:pt x="11183518" y="0"/>
                </a:lnTo>
                <a:close/>
              </a:path>
            </a:pathLst>
          </a:custGeom>
          <a:solidFill>
            <a:srgbClr val="ECECEC"/>
          </a:solidFill>
        </p:spPr>
        <p:txBody>
          <a:bodyPr wrap="square" lIns="0" tIns="0" rIns="0" bIns="0" rtlCol="0"/>
          <a:lstStyle/>
          <a:p>
            <a:endParaRPr>
              <a:latin typeface="Arial" panose="020B0604020202020204" pitchFamily="34" charset="0"/>
              <a:cs typeface="Arial" panose="020B0604020202020204" pitchFamily="34" charset="0"/>
            </a:endParaRPr>
          </a:p>
        </p:txBody>
      </p:sp>
      <p:pic>
        <p:nvPicPr>
          <p:cNvPr id="7" name="object 16"/>
          <p:cNvPicPr/>
          <p:nvPr/>
        </p:nvPicPr>
        <p:blipFill>
          <a:blip r:embed="rId2" cstate="print"/>
          <a:stretch>
            <a:fillRect/>
          </a:stretch>
        </p:blipFill>
        <p:spPr>
          <a:xfrm>
            <a:off x="806371" y="3492300"/>
            <a:ext cx="170573" cy="191306"/>
          </a:xfrm>
          <a:prstGeom prst="rect">
            <a:avLst/>
          </a:prstGeom>
        </p:spPr>
      </p:pic>
      <p:pic>
        <p:nvPicPr>
          <p:cNvPr id="8" name="object 17"/>
          <p:cNvPicPr/>
          <p:nvPr/>
        </p:nvPicPr>
        <p:blipFill>
          <a:blip r:embed="rId2" cstate="print"/>
          <a:stretch>
            <a:fillRect/>
          </a:stretch>
        </p:blipFill>
        <p:spPr>
          <a:xfrm>
            <a:off x="806371" y="4938815"/>
            <a:ext cx="170573" cy="191306"/>
          </a:xfrm>
          <a:prstGeom prst="rect">
            <a:avLst/>
          </a:prstGeom>
        </p:spPr>
      </p:pic>
      <p:pic>
        <p:nvPicPr>
          <p:cNvPr id="9" name="object 18"/>
          <p:cNvPicPr/>
          <p:nvPr/>
        </p:nvPicPr>
        <p:blipFill>
          <a:blip r:embed="rId2" cstate="print"/>
          <a:stretch>
            <a:fillRect/>
          </a:stretch>
        </p:blipFill>
        <p:spPr>
          <a:xfrm>
            <a:off x="806371" y="5465009"/>
            <a:ext cx="170573" cy="191311"/>
          </a:xfrm>
          <a:prstGeom prst="rect">
            <a:avLst/>
          </a:prstGeom>
        </p:spPr>
      </p:pic>
      <p:grpSp>
        <p:nvGrpSpPr>
          <p:cNvPr id="11" name="object 20"/>
          <p:cNvGrpSpPr/>
          <p:nvPr/>
        </p:nvGrpSpPr>
        <p:grpSpPr>
          <a:xfrm>
            <a:off x="7681442" y="2758719"/>
            <a:ext cx="3809365" cy="2152015"/>
            <a:chOff x="7681442" y="2758719"/>
            <a:chExt cx="3809365" cy="2152015"/>
          </a:xfrm>
        </p:grpSpPr>
        <p:pic>
          <p:nvPicPr>
            <p:cNvPr id="12" name="object 21"/>
            <p:cNvPicPr/>
            <p:nvPr/>
          </p:nvPicPr>
          <p:blipFill>
            <a:blip r:embed="rId3" cstate="print"/>
            <a:stretch>
              <a:fillRect/>
            </a:stretch>
          </p:blipFill>
          <p:spPr>
            <a:xfrm>
              <a:off x="7681442" y="2758719"/>
              <a:ext cx="1817865" cy="2151895"/>
            </a:xfrm>
            <a:prstGeom prst="rect">
              <a:avLst/>
            </a:prstGeom>
          </p:spPr>
        </p:pic>
        <p:pic>
          <p:nvPicPr>
            <p:cNvPr id="13" name="object 22"/>
            <p:cNvPicPr/>
            <p:nvPr/>
          </p:nvPicPr>
          <p:blipFill>
            <a:blip r:embed="rId4" cstate="print"/>
            <a:stretch>
              <a:fillRect/>
            </a:stretch>
          </p:blipFill>
          <p:spPr>
            <a:xfrm>
              <a:off x="9755403" y="2758719"/>
              <a:ext cx="1734870" cy="2151895"/>
            </a:xfrm>
            <a:prstGeom prst="rect">
              <a:avLst/>
            </a:prstGeom>
          </p:spPr>
        </p:pic>
      </p:grpSp>
      <p:sp>
        <p:nvSpPr>
          <p:cNvPr id="14" name="object 17"/>
          <p:cNvSpPr txBox="1"/>
          <p:nvPr/>
        </p:nvSpPr>
        <p:spPr>
          <a:xfrm>
            <a:off x="399641" y="1659822"/>
            <a:ext cx="10071135" cy="568104"/>
          </a:xfrm>
          <a:prstGeom prst="rect">
            <a:avLst/>
          </a:prstGeom>
        </p:spPr>
        <p:txBody>
          <a:bodyPr vert="horz" wrap="square" lIns="0" tIns="13970" rIns="0" bIns="0" rtlCol="0">
            <a:spAutoFit/>
          </a:bodyPr>
          <a:lstStyle/>
          <a:p>
            <a:pPr marL="12700">
              <a:lnSpc>
                <a:spcPct val="100000"/>
              </a:lnSpc>
              <a:spcBef>
                <a:spcPts val="110"/>
              </a:spcBef>
            </a:pPr>
            <a:r>
              <a:rPr lang="en-US" sz="3600" b="1" spc="-50" dirty="0">
                <a:solidFill>
                  <a:srgbClr val="7E1083"/>
                </a:solidFill>
                <a:latin typeface="Arial" panose="020B0604020202020204" pitchFamily="34" charset="0"/>
                <a:ea typeface="Noto Sans HK" panose="020B0500000000000000" pitchFamily="34" charset="-120"/>
                <a:cs typeface="Arial" panose="020B0604020202020204" pitchFamily="34" charset="0"/>
              </a:rPr>
              <a:t>Three steps of food waste management</a:t>
            </a:r>
            <a:endParaRPr sz="3600" dirty="0">
              <a:latin typeface="Arial" panose="020B0604020202020204" pitchFamily="34" charset="0"/>
              <a:ea typeface="Noto Sans HK" panose="020B0500000000000000" pitchFamily="34" charset="-120"/>
              <a:cs typeface="Arial" panose="020B0604020202020204" pitchFamily="34" charset="0"/>
            </a:endParaRPr>
          </a:p>
        </p:txBody>
      </p:sp>
      <p:sp>
        <p:nvSpPr>
          <p:cNvPr id="2" name="矩形 1" hidden="1"/>
          <p:cNvSpPr/>
          <p:nvPr/>
        </p:nvSpPr>
        <p:spPr>
          <a:xfrm>
            <a:off x="738806" y="3419436"/>
            <a:ext cx="6096000" cy="369332"/>
          </a:xfrm>
          <a:prstGeom prst="rect">
            <a:avLst/>
          </a:prstGeom>
        </p:spPr>
        <p:txBody>
          <a:bodyPr>
            <a:spAutoFit/>
          </a:bodyPr>
          <a:lstStyle/>
          <a:p>
            <a:pPr marL="368935">
              <a:lnSpc>
                <a:spcPct val="100000"/>
              </a:lnSpc>
              <a:spcBef>
                <a:spcPts val="1845"/>
              </a:spcBef>
            </a:pPr>
            <a:r>
              <a:rPr lang="zh-TW" altLang="en-US" b="1" spc="-5" dirty="0">
                <a:solidFill>
                  <a:srgbClr val="2E2724"/>
                </a:solidFill>
                <a:latin typeface="Noto Sans HK" panose="020B0500000000000000" pitchFamily="34" charset="-120"/>
                <a:ea typeface="Noto Sans HK" panose="020B0500000000000000" pitchFamily="34" charset="-120"/>
                <a:cs typeface="Microsoft JhengHei"/>
              </a:rPr>
              <a:t>盡量從源頭分類及回收再造，轉化為有用資源</a:t>
            </a:r>
            <a:endParaRPr lang="zh-TW" altLang="en-US" dirty="0">
              <a:latin typeface="Noto Sans HK" panose="020B0500000000000000" pitchFamily="34" charset="-120"/>
              <a:ea typeface="Noto Sans HK" panose="020B0500000000000000" pitchFamily="34" charset="-120"/>
              <a:cs typeface="Microsoft JhengHei"/>
            </a:endParaRPr>
          </a:p>
        </p:txBody>
      </p:sp>
      <p:sp>
        <p:nvSpPr>
          <p:cNvPr id="4" name="矩形 3"/>
          <p:cNvSpPr/>
          <p:nvPr/>
        </p:nvSpPr>
        <p:spPr>
          <a:xfrm>
            <a:off x="686053" y="5391470"/>
            <a:ext cx="7737327" cy="646331"/>
          </a:xfrm>
          <a:prstGeom prst="rect">
            <a:avLst/>
          </a:prstGeom>
        </p:spPr>
        <p:txBody>
          <a:bodyPr wrap="square">
            <a:spAutoFit/>
          </a:bodyPr>
          <a:lstStyle/>
          <a:p>
            <a:pPr marL="368935">
              <a:lnSpc>
                <a:spcPct val="100000"/>
              </a:lnSpc>
              <a:spcBef>
                <a:spcPts val="2840"/>
              </a:spcBef>
            </a:pPr>
            <a:r>
              <a:rPr lang="en-US" altLang="zh-TW" b="1" spc="-5" dirty="0">
                <a:solidFill>
                  <a:srgbClr val="2E2724"/>
                </a:solidFill>
                <a:latin typeface="Arial" panose="020B0604020202020204" pitchFamily="34" charset="0"/>
                <a:ea typeface="Noto Sans HK" panose="020B0500000000000000" pitchFamily="34" charset="-120"/>
                <a:cs typeface="Arial" panose="020B0604020202020204" pitchFamily="34" charset="0"/>
              </a:rPr>
              <a:t>First trial scheme on the food waste / sewage sludge anaerobic co-digestion launched at Sewage Treatment Works </a:t>
            </a:r>
            <a:endParaRPr lang="zh-TW" altLang="en-US" dirty="0">
              <a:latin typeface="Arial" panose="020B0604020202020204" pitchFamily="34" charset="0"/>
              <a:ea typeface="Noto Sans HK" panose="020B0500000000000000" pitchFamily="34" charset="-120"/>
              <a:cs typeface="Arial" panose="020B0604020202020204" pitchFamily="34" charset="0"/>
            </a:endParaRPr>
          </a:p>
        </p:txBody>
      </p:sp>
      <p:sp>
        <p:nvSpPr>
          <p:cNvPr id="5" name="矩形 4"/>
          <p:cNvSpPr/>
          <p:nvPr/>
        </p:nvSpPr>
        <p:spPr>
          <a:xfrm>
            <a:off x="655353" y="4164321"/>
            <a:ext cx="6433941" cy="492443"/>
          </a:xfrm>
          <a:prstGeom prst="rect">
            <a:avLst/>
          </a:prstGeom>
        </p:spPr>
        <p:txBody>
          <a:bodyPr wrap="none">
            <a:spAutoFit/>
          </a:bodyPr>
          <a:lstStyle/>
          <a:p>
            <a:pPr marL="12700">
              <a:lnSpc>
                <a:spcPct val="100000"/>
              </a:lnSpc>
              <a:spcBef>
                <a:spcPts val="3434"/>
              </a:spcBef>
              <a:buSzPct val="107936"/>
              <a:tabLst>
                <a:tab pos="479425" algn="l"/>
              </a:tabLst>
            </a:pPr>
            <a:r>
              <a:rPr lang="en-US" altLang="zh-TW" sz="2600" b="1" spc="-15" dirty="0">
                <a:solidFill>
                  <a:srgbClr val="034EA1"/>
                </a:solidFill>
                <a:latin typeface="Arial" panose="020B0604020202020204" pitchFamily="34" charset="0"/>
                <a:ea typeface="Noto Sans HK" panose="020B0500000000000000" pitchFamily="34" charset="-120"/>
                <a:cs typeface="Arial" panose="020B0604020202020204" pitchFamily="34" charset="0"/>
              </a:rPr>
              <a:t>3. </a:t>
            </a:r>
            <a:r>
              <a:rPr lang="en-GB" altLang="zh-TW" sz="2600" b="1" spc="-15" dirty="0">
                <a:solidFill>
                  <a:srgbClr val="034EA1"/>
                </a:solidFill>
                <a:latin typeface="Arial" panose="020B0604020202020204" pitchFamily="34" charset="0"/>
                <a:ea typeface="Noto Sans HK" panose="020B0500000000000000" pitchFamily="34" charset="-120"/>
                <a:cs typeface="Arial" panose="020B0604020202020204" pitchFamily="34" charset="0"/>
              </a:rPr>
              <a:t>Waste-to-energy / waste-to-resources</a:t>
            </a:r>
            <a:endParaRPr lang="zh-TW" altLang="en-US" sz="2600" b="1" spc="-15" dirty="0">
              <a:solidFill>
                <a:srgbClr val="034EA1"/>
              </a:solidFill>
              <a:latin typeface="Arial" panose="020B0604020202020204" pitchFamily="34" charset="0"/>
              <a:ea typeface="Noto Sans HK" panose="020B0500000000000000" pitchFamily="34" charset="-120"/>
              <a:cs typeface="Arial" panose="020B0604020202020204" pitchFamily="34" charset="0"/>
            </a:endParaRPr>
          </a:p>
        </p:txBody>
      </p:sp>
      <p:sp>
        <p:nvSpPr>
          <p:cNvPr id="16" name="矩形 15"/>
          <p:cNvSpPr/>
          <p:nvPr/>
        </p:nvSpPr>
        <p:spPr>
          <a:xfrm>
            <a:off x="686054" y="4849802"/>
            <a:ext cx="5737661" cy="369332"/>
          </a:xfrm>
          <a:prstGeom prst="rect">
            <a:avLst/>
          </a:prstGeom>
        </p:spPr>
        <p:txBody>
          <a:bodyPr wrap="none">
            <a:spAutoFit/>
          </a:bodyPr>
          <a:lstStyle/>
          <a:p>
            <a:pPr marL="368935">
              <a:lnSpc>
                <a:spcPct val="100000"/>
              </a:lnSpc>
              <a:spcBef>
                <a:spcPts val="2185"/>
              </a:spcBef>
            </a:pPr>
            <a:r>
              <a:rPr lang="en-US" altLang="zh-TW" b="1" dirty="0">
                <a:solidFill>
                  <a:srgbClr val="2E2724"/>
                </a:solidFill>
                <a:latin typeface="Arial" panose="020B0604020202020204" pitchFamily="34" charset="0"/>
                <a:ea typeface="Noto Sans HK" panose="020B0500000000000000" pitchFamily="34" charset="-120"/>
                <a:cs typeface="Arial" panose="020B0604020202020204" pitchFamily="34" charset="0"/>
              </a:rPr>
              <a:t>Organic Resources Recovery Centre  (</a:t>
            </a:r>
            <a:r>
              <a:rPr lang="en-US" altLang="zh-TW" b="1" spc="-10" dirty="0">
                <a:solidFill>
                  <a:srgbClr val="2E2724"/>
                </a:solidFill>
                <a:latin typeface="Arial" panose="020B0604020202020204" pitchFamily="34" charset="0"/>
                <a:ea typeface="Noto Sans HK" panose="020B0500000000000000" pitchFamily="34" charset="-120"/>
                <a:cs typeface="Arial" panose="020B0604020202020204" pitchFamily="34" charset="0"/>
              </a:rPr>
              <a:t>O·PARK)</a:t>
            </a:r>
            <a:endParaRPr lang="zh-TW" altLang="en-US" dirty="0">
              <a:latin typeface="Arial" panose="020B0604020202020204" pitchFamily="34" charset="0"/>
              <a:ea typeface="Noto Sans HK" panose="020B0500000000000000" pitchFamily="34" charset="-120"/>
              <a:cs typeface="Arial" panose="020B0604020202020204" pitchFamily="34" charset="0"/>
            </a:endParaRPr>
          </a:p>
        </p:txBody>
      </p:sp>
      <p:sp>
        <p:nvSpPr>
          <p:cNvPr id="17" name="object 15"/>
          <p:cNvSpPr txBox="1"/>
          <p:nvPr/>
        </p:nvSpPr>
        <p:spPr>
          <a:xfrm>
            <a:off x="764828" y="2421710"/>
            <a:ext cx="6704484" cy="711798"/>
          </a:xfrm>
          <a:prstGeom prst="rect">
            <a:avLst/>
          </a:prstGeom>
        </p:spPr>
        <p:txBody>
          <a:bodyPr vert="horz" wrap="square" lIns="0" tIns="254635" rIns="0" bIns="0" rtlCol="0">
            <a:spAutoFit/>
          </a:bodyPr>
          <a:lstStyle/>
          <a:p>
            <a:pPr marL="12700">
              <a:lnSpc>
                <a:spcPts val="3940"/>
              </a:lnSpc>
              <a:buSzPct val="107936"/>
              <a:tabLst>
                <a:tab pos="479425" algn="l"/>
              </a:tabLst>
            </a:pPr>
            <a:r>
              <a:rPr lang="en-US" altLang="zh-TW" sz="2600" b="1" spc="-15" dirty="0">
                <a:solidFill>
                  <a:srgbClr val="034EA1"/>
                </a:solidFill>
                <a:latin typeface="Arial" panose="020B0604020202020204" pitchFamily="34" charset="0"/>
                <a:ea typeface="Noto Sans HK" panose="020B0500000000000000" pitchFamily="34" charset="-120"/>
                <a:cs typeface="Arial" panose="020B0604020202020204" pitchFamily="34" charset="0"/>
              </a:rPr>
              <a:t>2. </a:t>
            </a:r>
            <a:r>
              <a:rPr lang="en-GB" altLang="zh-TW" sz="2600" b="1" spc="-15" dirty="0">
                <a:solidFill>
                  <a:srgbClr val="034EA1"/>
                </a:solidFill>
                <a:latin typeface="Arial" panose="020B0604020202020204" pitchFamily="34" charset="0"/>
                <a:ea typeface="Noto Sans HK" panose="020B0500000000000000" pitchFamily="34" charset="-120"/>
                <a:cs typeface="Arial" panose="020B0604020202020204" pitchFamily="34" charset="0"/>
              </a:rPr>
              <a:t>F</a:t>
            </a:r>
            <a:r>
              <a:rPr lang="en-GB" altLang="zh-HK" sz="2600" b="1" spc="-15" dirty="0">
                <a:solidFill>
                  <a:srgbClr val="034EA1"/>
                </a:solidFill>
                <a:latin typeface="Arial" panose="020B0604020202020204" pitchFamily="34" charset="0"/>
                <a:ea typeface="Noto Sans HK" panose="020B0500000000000000" pitchFamily="34" charset="-120"/>
                <a:cs typeface="Arial" panose="020B0604020202020204" pitchFamily="34" charset="0"/>
              </a:rPr>
              <a:t>ood waste collection</a:t>
            </a:r>
            <a:endParaRPr lang="zh-HK" altLang="en-US" sz="2600" dirty="0">
              <a:latin typeface="Arial" panose="020B0604020202020204" pitchFamily="34" charset="0"/>
              <a:ea typeface="Noto Sans HK" panose="020B0500000000000000" pitchFamily="34" charset="-120"/>
              <a:cs typeface="Arial" panose="020B0604020202020204" pitchFamily="34" charset="0"/>
            </a:endParaRPr>
          </a:p>
        </p:txBody>
      </p:sp>
      <p:sp>
        <p:nvSpPr>
          <p:cNvPr id="20" name="矩形 19"/>
          <p:cNvSpPr/>
          <p:nvPr/>
        </p:nvSpPr>
        <p:spPr>
          <a:xfrm>
            <a:off x="686054" y="3412259"/>
            <a:ext cx="6238246" cy="369332"/>
          </a:xfrm>
          <a:prstGeom prst="rect">
            <a:avLst/>
          </a:prstGeom>
        </p:spPr>
        <p:txBody>
          <a:bodyPr wrap="none">
            <a:spAutoFit/>
          </a:bodyPr>
          <a:lstStyle/>
          <a:p>
            <a:pPr marL="368935">
              <a:lnSpc>
                <a:spcPct val="100000"/>
              </a:lnSpc>
              <a:spcBef>
                <a:spcPts val="2185"/>
              </a:spcBef>
            </a:pPr>
            <a:r>
              <a:rPr lang="en-US" altLang="zh-TW" b="1" dirty="0">
                <a:solidFill>
                  <a:srgbClr val="2E2724"/>
                </a:solidFill>
                <a:latin typeface="Arial" panose="020B0604020202020204" pitchFamily="34" charset="0"/>
                <a:ea typeface="Noto Sans HK" panose="020B0500000000000000" pitchFamily="34" charset="-120"/>
                <a:cs typeface="Arial" panose="020B0604020202020204" pitchFamily="34" charset="0"/>
              </a:rPr>
              <a:t>Source separation and recycle to gainful resources </a:t>
            </a:r>
            <a:endParaRPr lang="zh-TW" altLang="en-US" b="1" dirty="0">
              <a:solidFill>
                <a:srgbClr val="2E2724"/>
              </a:solidFill>
              <a:latin typeface="Arial" panose="020B0604020202020204" pitchFamily="34" charset="0"/>
              <a:ea typeface="Noto Sans HK" panose="020B0500000000000000" pitchFamily="34" charset="-120"/>
              <a:cs typeface="Arial" panose="020B0604020202020204" pitchFamily="34" charset="0"/>
            </a:endParaRPr>
          </a:p>
        </p:txBody>
      </p:sp>
      <p:sp>
        <p:nvSpPr>
          <p:cNvPr id="25" name="標題 1">
            <a:extLst>
              <a:ext uri="{FF2B5EF4-FFF2-40B4-BE49-F238E27FC236}">
                <a16:creationId xmlns:a16="http://schemas.microsoft.com/office/drawing/2014/main" id="{1270DFD2-F367-C882-9EDF-E198C6E52F1A}"/>
              </a:ext>
            </a:extLst>
          </p:cNvPr>
          <p:cNvSpPr>
            <a:spLocks noGrp="1"/>
          </p:cNvSpPr>
          <p:nvPr>
            <p:ph type="title"/>
          </p:nvPr>
        </p:nvSpPr>
        <p:spPr>
          <a:xfrm>
            <a:off x="307393" y="1030095"/>
            <a:ext cx="8526364" cy="411430"/>
          </a:xfrm>
        </p:spPr>
        <p:txBody>
          <a:bodyPr/>
          <a:lstStyle/>
          <a:p>
            <a:r>
              <a:rPr lang="en-GB" altLang="zh-TW" sz="2400" dirty="0"/>
              <a:t>Food waste management strategies in Hong Kong </a:t>
            </a:r>
            <a:endParaRPr lang="zh-HK" altLang="en-US" sz="2400" dirty="0"/>
          </a:p>
        </p:txBody>
      </p:sp>
    </p:spTree>
    <p:extLst>
      <p:ext uri="{BB962C8B-B14F-4D97-AF65-F5344CB8AC3E}">
        <p14:creationId xmlns:p14="http://schemas.microsoft.com/office/powerpoint/2010/main" val="18101251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307393" y="1030094"/>
            <a:ext cx="9338631" cy="448353"/>
          </a:xfrm>
        </p:spPr>
        <p:txBody>
          <a:bodyPr/>
          <a:lstStyle/>
          <a:p>
            <a:r>
              <a:rPr lang="en-US" altLang="zh-TW" sz="2400" dirty="0"/>
              <a:t>Distinguish between recyclable &amp; non-recyclable food waste</a:t>
            </a:r>
            <a:endParaRPr lang="zh-HK" altLang="en-US" sz="2400" dirty="0"/>
          </a:p>
        </p:txBody>
      </p:sp>
      <p:sp>
        <p:nvSpPr>
          <p:cNvPr id="14" name="object 13"/>
          <p:cNvSpPr/>
          <p:nvPr/>
        </p:nvSpPr>
        <p:spPr>
          <a:xfrm>
            <a:off x="393688" y="1920730"/>
            <a:ext cx="3935729" cy="3868420"/>
          </a:xfrm>
          <a:custGeom>
            <a:avLst/>
            <a:gdLst/>
            <a:ahLst/>
            <a:cxnLst/>
            <a:rect l="l" t="t" r="r" b="b"/>
            <a:pathLst>
              <a:path w="3935729" h="3868420">
                <a:moveTo>
                  <a:pt x="3935603" y="0"/>
                </a:moveTo>
                <a:lnTo>
                  <a:pt x="181635" y="0"/>
                </a:lnTo>
                <a:lnTo>
                  <a:pt x="133348" y="6488"/>
                </a:lnTo>
                <a:lnTo>
                  <a:pt x="89959" y="24800"/>
                </a:lnTo>
                <a:lnTo>
                  <a:pt x="53198" y="53203"/>
                </a:lnTo>
                <a:lnTo>
                  <a:pt x="24797" y="89964"/>
                </a:lnTo>
                <a:lnTo>
                  <a:pt x="6487" y="133352"/>
                </a:lnTo>
                <a:lnTo>
                  <a:pt x="0" y="181635"/>
                </a:lnTo>
                <a:lnTo>
                  <a:pt x="0" y="3868153"/>
                </a:lnTo>
                <a:lnTo>
                  <a:pt x="3935603" y="3868153"/>
                </a:lnTo>
                <a:lnTo>
                  <a:pt x="3935603" y="0"/>
                </a:lnTo>
                <a:close/>
              </a:path>
            </a:pathLst>
          </a:custGeom>
          <a:solidFill>
            <a:srgbClr val="ECECEC"/>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5" name="object 14"/>
          <p:cNvSpPr txBox="1"/>
          <p:nvPr/>
        </p:nvSpPr>
        <p:spPr>
          <a:xfrm>
            <a:off x="1174035" y="2125295"/>
            <a:ext cx="1815694" cy="321883"/>
          </a:xfrm>
          <a:prstGeom prst="rect">
            <a:avLst/>
          </a:prstGeom>
        </p:spPr>
        <p:txBody>
          <a:bodyPr vert="horz" wrap="square" lIns="0" tIns="13970" rIns="0" bIns="0" rtlCol="0">
            <a:spAutoFit/>
          </a:bodyPr>
          <a:lstStyle/>
          <a:p>
            <a:pPr marL="12700">
              <a:lnSpc>
                <a:spcPct val="100000"/>
              </a:lnSpc>
              <a:spcBef>
                <a:spcPts val="110"/>
              </a:spcBef>
            </a:pPr>
            <a:r>
              <a:rPr lang="en-US" sz="2000" b="1" spc="114" dirty="0">
                <a:solidFill>
                  <a:srgbClr val="7E1083"/>
                </a:solidFill>
                <a:latin typeface="Arial" panose="020B0604020202020204" pitchFamily="34" charset="0"/>
                <a:ea typeface="Noto Sans HK" panose="020B0500000000000000" pitchFamily="34" charset="-120"/>
                <a:cs typeface="Arial" panose="020B0604020202020204" pitchFamily="34" charset="0"/>
              </a:rPr>
              <a:t>YES</a:t>
            </a:r>
            <a:endParaRPr sz="2400" b="1" dirty="0">
              <a:latin typeface="Arial" panose="020B0604020202020204" pitchFamily="34" charset="0"/>
              <a:ea typeface="Noto Sans HK" panose="020B0500000000000000" pitchFamily="34" charset="-120"/>
              <a:cs typeface="Arial" panose="020B0604020202020204" pitchFamily="34" charset="0"/>
            </a:endParaRPr>
          </a:p>
        </p:txBody>
      </p:sp>
      <p:grpSp>
        <p:nvGrpSpPr>
          <p:cNvPr id="16" name="object 15"/>
          <p:cNvGrpSpPr/>
          <p:nvPr/>
        </p:nvGrpSpPr>
        <p:grpSpPr>
          <a:xfrm>
            <a:off x="703146" y="1920730"/>
            <a:ext cx="7562215" cy="3868420"/>
            <a:chOff x="703146" y="1920730"/>
            <a:chExt cx="7562215" cy="3868420"/>
          </a:xfrm>
        </p:grpSpPr>
        <p:sp>
          <p:nvSpPr>
            <p:cNvPr id="17" name="object 16"/>
            <p:cNvSpPr/>
            <p:nvPr/>
          </p:nvSpPr>
          <p:spPr>
            <a:xfrm>
              <a:off x="703146" y="2096381"/>
              <a:ext cx="374015" cy="374015"/>
            </a:xfrm>
            <a:custGeom>
              <a:avLst/>
              <a:gdLst/>
              <a:ahLst/>
              <a:cxnLst/>
              <a:rect l="l" t="t" r="r" b="b"/>
              <a:pathLst>
                <a:path w="374015" h="374014">
                  <a:moveTo>
                    <a:pt x="188468" y="0"/>
                  </a:moveTo>
                  <a:lnTo>
                    <a:pt x="138802" y="6250"/>
                  </a:lnTo>
                  <a:lnTo>
                    <a:pt x="94024" y="24717"/>
                  </a:lnTo>
                  <a:lnTo>
                    <a:pt x="55943" y="53620"/>
                  </a:lnTo>
                  <a:lnTo>
                    <a:pt x="26371" y="91183"/>
                  </a:lnTo>
                  <a:lnTo>
                    <a:pt x="7120" y="135624"/>
                  </a:lnTo>
                  <a:lnTo>
                    <a:pt x="0" y="185165"/>
                  </a:lnTo>
                  <a:lnTo>
                    <a:pt x="6249" y="234831"/>
                  </a:lnTo>
                  <a:lnTo>
                    <a:pt x="24714" y="279609"/>
                  </a:lnTo>
                  <a:lnTo>
                    <a:pt x="53616" y="317690"/>
                  </a:lnTo>
                  <a:lnTo>
                    <a:pt x="91177" y="347262"/>
                  </a:lnTo>
                  <a:lnTo>
                    <a:pt x="135620" y="366513"/>
                  </a:lnTo>
                  <a:lnTo>
                    <a:pt x="185166" y="373633"/>
                  </a:lnTo>
                  <a:lnTo>
                    <a:pt x="196104" y="373412"/>
                  </a:lnTo>
                  <a:lnTo>
                    <a:pt x="206886" y="372570"/>
                  </a:lnTo>
                  <a:lnTo>
                    <a:pt x="217491" y="371122"/>
                  </a:lnTo>
                  <a:lnTo>
                    <a:pt x="227901" y="369087"/>
                  </a:lnTo>
                  <a:lnTo>
                    <a:pt x="228142" y="341363"/>
                  </a:lnTo>
                  <a:lnTo>
                    <a:pt x="217795" y="343764"/>
                  </a:lnTo>
                  <a:lnTo>
                    <a:pt x="207208" y="345484"/>
                  </a:lnTo>
                  <a:lnTo>
                    <a:pt x="196404" y="346499"/>
                  </a:lnTo>
                  <a:lnTo>
                    <a:pt x="185407" y="346786"/>
                  </a:lnTo>
                  <a:lnTo>
                    <a:pt x="134974" y="338162"/>
                  </a:lnTo>
                  <a:lnTo>
                    <a:pt x="91273" y="315037"/>
                  </a:lnTo>
                  <a:lnTo>
                    <a:pt x="56935" y="280085"/>
                  </a:lnTo>
                  <a:lnTo>
                    <a:pt x="34591" y="235983"/>
                  </a:lnTo>
                  <a:lnTo>
                    <a:pt x="26873" y="185407"/>
                  </a:lnTo>
                  <a:lnTo>
                    <a:pt x="35484" y="134979"/>
                  </a:lnTo>
                  <a:lnTo>
                    <a:pt x="58602" y="91278"/>
                  </a:lnTo>
                  <a:lnTo>
                    <a:pt x="93550" y="56935"/>
                  </a:lnTo>
                  <a:lnTo>
                    <a:pt x="137650" y="34585"/>
                  </a:lnTo>
                  <a:lnTo>
                    <a:pt x="188226" y="26860"/>
                  </a:lnTo>
                  <a:lnTo>
                    <a:pt x="238659" y="35477"/>
                  </a:lnTo>
                  <a:lnTo>
                    <a:pt x="282361" y="58600"/>
                  </a:lnTo>
                  <a:lnTo>
                    <a:pt x="316701" y="93552"/>
                  </a:lnTo>
                  <a:lnTo>
                    <a:pt x="339049" y="137657"/>
                  </a:lnTo>
                  <a:lnTo>
                    <a:pt x="346773" y="188239"/>
                  </a:lnTo>
                  <a:lnTo>
                    <a:pt x="341107" y="229102"/>
                  </a:lnTo>
                  <a:lnTo>
                    <a:pt x="325775" y="265977"/>
                  </a:lnTo>
                  <a:lnTo>
                    <a:pt x="302158" y="297511"/>
                  </a:lnTo>
                  <a:lnTo>
                    <a:pt x="271640" y="322351"/>
                  </a:lnTo>
                  <a:lnTo>
                    <a:pt x="271640" y="296900"/>
                  </a:lnTo>
                  <a:lnTo>
                    <a:pt x="245110" y="312572"/>
                  </a:lnTo>
                  <a:lnTo>
                    <a:pt x="245110" y="353860"/>
                  </a:lnTo>
                  <a:lnTo>
                    <a:pt x="281266" y="373811"/>
                  </a:lnTo>
                  <a:lnTo>
                    <a:pt x="307797" y="358139"/>
                  </a:lnTo>
                  <a:lnTo>
                    <a:pt x="285242" y="345681"/>
                  </a:lnTo>
                  <a:lnTo>
                    <a:pt x="321082" y="316566"/>
                  </a:lnTo>
                  <a:lnTo>
                    <a:pt x="348892" y="279647"/>
                  </a:lnTo>
                  <a:lnTo>
                    <a:pt x="366956" y="236414"/>
                  </a:lnTo>
                  <a:lnTo>
                    <a:pt x="373634" y="188467"/>
                  </a:lnTo>
                  <a:lnTo>
                    <a:pt x="367388" y="138803"/>
                  </a:lnTo>
                  <a:lnTo>
                    <a:pt x="348922" y="94027"/>
                  </a:lnTo>
                  <a:lnTo>
                    <a:pt x="320017" y="55948"/>
                  </a:lnTo>
                  <a:lnTo>
                    <a:pt x="282453" y="26377"/>
                  </a:lnTo>
                  <a:lnTo>
                    <a:pt x="238010" y="7124"/>
                  </a:lnTo>
                  <a:lnTo>
                    <a:pt x="188468" y="0"/>
                  </a:lnTo>
                  <a:close/>
                </a:path>
              </a:pathLst>
            </a:custGeom>
            <a:solidFill>
              <a:srgbClr val="7E1083"/>
            </a:solidFill>
          </p:spPr>
          <p:txBody>
            <a:bodyPr wrap="square" lIns="0" tIns="0" rIns="0" bIns="0" rtlCol="0"/>
            <a:lstStyle/>
            <a:p>
              <a:endParaRPr>
                <a:latin typeface="Arial" panose="020B0604020202020204" pitchFamily="34" charset="0"/>
                <a:cs typeface="Arial" panose="020B0604020202020204" pitchFamily="34" charset="0"/>
              </a:endParaRPr>
            </a:p>
          </p:txBody>
        </p:sp>
        <p:pic>
          <p:nvPicPr>
            <p:cNvPr id="18" name="object 17"/>
            <p:cNvPicPr/>
            <p:nvPr/>
          </p:nvPicPr>
          <p:blipFill>
            <a:blip r:embed="rId3" cstate="print"/>
            <a:stretch>
              <a:fillRect/>
            </a:stretch>
          </p:blipFill>
          <p:spPr>
            <a:xfrm>
              <a:off x="801356" y="2228461"/>
              <a:ext cx="184188" cy="136842"/>
            </a:xfrm>
            <a:prstGeom prst="rect">
              <a:avLst/>
            </a:prstGeom>
          </p:spPr>
        </p:pic>
        <p:sp>
          <p:nvSpPr>
            <p:cNvPr id="19" name="object 18"/>
            <p:cNvSpPr/>
            <p:nvPr/>
          </p:nvSpPr>
          <p:spPr>
            <a:xfrm>
              <a:off x="4329296" y="1920730"/>
              <a:ext cx="3935729" cy="3868420"/>
            </a:xfrm>
            <a:custGeom>
              <a:avLst/>
              <a:gdLst/>
              <a:ahLst/>
              <a:cxnLst/>
              <a:rect l="l" t="t" r="r" b="b"/>
              <a:pathLst>
                <a:path w="3935729" h="3868420">
                  <a:moveTo>
                    <a:pt x="3753967" y="0"/>
                  </a:moveTo>
                  <a:lnTo>
                    <a:pt x="0" y="0"/>
                  </a:lnTo>
                  <a:lnTo>
                    <a:pt x="0" y="3868153"/>
                  </a:lnTo>
                  <a:lnTo>
                    <a:pt x="3935603" y="3868153"/>
                  </a:lnTo>
                  <a:lnTo>
                    <a:pt x="3935603" y="181635"/>
                  </a:lnTo>
                  <a:lnTo>
                    <a:pt x="3929115" y="133352"/>
                  </a:lnTo>
                  <a:lnTo>
                    <a:pt x="3910805" y="89964"/>
                  </a:lnTo>
                  <a:lnTo>
                    <a:pt x="3882404" y="53203"/>
                  </a:lnTo>
                  <a:lnTo>
                    <a:pt x="3845643" y="24800"/>
                  </a:lnTo>
                  <a:lnTo>
                    <a:pt x="3802254" y="6488"/>
                  </a:lnTo>
                  <a:lnTo>
                    <a:pt x="3753967" y="0"/>
                  </a:lnTo>
                  <a:close/>
                </a:path>
              </a:pathLst>
            </a:custGeom>
            <a:solidFill>
              <a:srgbClr val="ECECEC"/>
            </a:solidFill>
          </p:spPr>
          <p:txBody>
            <a:bodyPr wrap="square" lIns="0" tIns="0" rIns="0" bIns="0" rtlCol="0"/>
            <a:lstStyle/>
            <a:p>
              <a:endParaRPr>
                <a:latin typeface="Arial" panose="020B0604020202020204" pitchFamily="34" charset="0"/>
                <a:cs typeface="Arial" panose="020B0604020202020204" pitchFamily="34" charset="0"/>
              </a:endParaRPr>
            </a:p>
          </p:txBody>
        </p:sp>
      </p:grpSp>
      <p:sp>
        <p:nvSpPr>
          <p:cNvPr id="20" name="object 19"/>
          <p:cNvSpPr txBox="1"/>
          <p:nvPr/>
        </p:nvSpPr>
        <p:spPr>
          <a:xfrm>
            <a:off x="5110940" y="2136829"/>
            <a:ext cx="1264285" cy="321883"/>
          </a:xfrm>
          <a:prstGeom prst="rect">
            <a:avLst/>
          </a:prstGeom>
        </p:spPr>
        <p:txBody>
          <a:bodyPr vert="horz" wrap="square" lIns="0" tIns="13970" rIns="0" bIns="0" rtlCol="0">
            <a:spAutoFit/>
          </a:bodyPr>
          <a:lstStyle/>
          <a:p>
            <a:pPr marL="12700">
              <a:lnSpc>
                <a:spcPct val="100000"/>
              </a:lnSpc>
              <a:spcBef>
                <a:spcPts val="110"/>
              </a:spcBef>
            </a:pPr>
            <a:r>
              <a:rPr lang="en-US" altLang="zh-HK" sz="2000" b="1" spc="-15" dirty="0">
                <a:solidFill>
                  <a:srgbClr val="7E1083"/>
                </a:solidFill>
                <a:latin typeface="Arial" panose="020B0604020202020204" pitchFamily="34" charset="0"/>
                <a:ea typeface="Noto Sans HK" panose="020B0500000000000000" pitchFamily="34" charset="-120"/>
                <a:cs typeface="Arial" panose="020B0604020202020204" pitchFamily="34" charset="0"/>
              </a:rPr>
              <a:t>NO</a:t>
            </a:r>
            <a:endParaRPr lang="en-US" altLang="zh-HK" sz="2400" b="1" dirty="0">
              <a:latin typeface="Arial" panose="020B0604020202020204" pitchFamily="34" charset="0"/>
              <a:ea typeface="Noto Sans HK" panose="020B0500000000000000" pitchFamily="34" charset="-120"/>
              <a:cs typeface="Arial" panose="020B0604020202020204" pitchFamily="34" charset="0"/>
            </a:endParaRPr>
          </a:p>
        </p:txBody>
      </p:sp>
      <p:grpSp>
        <p:nvGrpSpPr>
          <p:cNvPr id="21" name="object 20"/>
          <p:cNvGrpSpPr/>
          <p:nvPr/>
        </p:nvGrpSpPr>
        <p:grpSpPr>
          <a:xfrm>
            <a:off x="386697" y="1913747"/>
            <a:ext cx="7885430" cy="4431030"/>
            <a:chOff x="386697" y="1913747"/>
            <a:chExt cx="7885430" cy="4431030"/>
          </a:xfrm>
        </p:grpSpPr>
        <p:sp>
          <p:nvSpPr>
            <p:cNvPr id="22" name="object 21"/>
            <p:cNvSpPr/>
            <p:nvPr/>
          </p:nvSpPr>
          <p:spPr>
            <a:xfrm>
              <a:off x="4638756" y="2096381"/>
              <a:ext cx="374015" cy="374015"/>
            </a:xfrm>
            <a:custGeom>
              <a:avLst/>
              <a:gdLst/>
              <a:ahLst/>
              <a:cxnLst/>
              <a:rect l="l" t="t" r="r" b="b"/>
              <a:pathLst>
                <a:path w="374014" h="374014">
                  <a:moveTo>
                    <a:pt x="188468" y="0"/>
                  </a:moveTo>
                  <a:lnTo>
                    <a:pt x="138802" y="6250"/>
                  </a:lnTo>
                  <a:lnTo>
                    <a:pt x="94024" y="24717"/>
                  </a:lnTo>
                  <a:lnTo>
                    <a:pt x="55943" y="53622"/>
                  </a:lnTo>
                  <a:lnTo>
                    <a:pt x="26371" y="91186"/>
                  </a:lnTo>
                  <a:lnTo>
                    <a:pt x="7120" y="135631"/>
                  </a:lnTo>
                  <a:lnTo>
                    <a:pt x="0" y="185178"/>
                  </a:lnTo>
                  <a:lnTo>
                    <a:pt x="6249" y="234838"/>
                  </a:lnTo>
                  <a:lnTo>
                    <a:pt x="24714" y="279613"/>
                  </a:lnTo>
                  <a:lnTo>
                    <a:pt x="53616" y="317692"/>
                  </a:lnTo>
                  <a:lnTo>
                    <a:pt x="91177" y="347262"/>
                  </a:lnTo>
                  <a:lnTo>
                    <a:pt x="135620" y="366513"/>
                  </a:lnTo>
                  <a:lnTo>
                    <a:pt x="185166" y="373633"/>
                  </a:lnTo>
                  <a:lnTo>
                    <a:pt x="196104" y="373412"/>
                  </a:lnTo>
                  <a:lnTo>
                    <a:pt x="206886" y="372570"/>
                  </a:lnTo>
                  <a:lnTo>
                    <a:pt x="217491" y="371122"/>
                  </a:lnTo>
                  <a:lnTo>
                    <a:pt x="227901" y="369087"/>
                  </a:lnTo>
                  <a:lnTo>
                    <a:pt x="228142" y="341363"/>
                  </a:lnTo>
                  <a:lnTo>
                    <a:pt x="217793" y="343764"/>
                  </a:lnTo>
                  <a:lnTo>
                    <a:pt x="207203" y="345482"/>
                  </a:lnTo>
                  <a:lnTo>
                    <a:pt x="196399" y="346494"/>
                  </a:lnTo>
                  <a:lnTo>
                    <a:pt x="185407" y="346773"/>
                  </a:lnTo>
                  <a:lnTo>
                    <a:pt x="134974" y="338156"/>
                  </a:lnTo>
                  <a:lnTo>
                    <a:pt x="91273" y="315034"/>
                  </a:lnTo>
                  <a:lnTo>
                    <a:pt x="56935" y="280084"/>
                  </a:lnTo>
                  <a:lnTo>
                    <a:pt x="34591" y="235983"/>
                  </a:lnTo>
                  <a:lnTo>
                    <a:pt x="26873" y="185407"/>
                  </a:lnTo>
                  <a:lnTo>
                    <a:pt x="35484" y="134979"/>
                  </a:lnTo>
                  <a:lnTo>
                    <a:pt x="58602" y="91278"/>
                  </a:lnTo>
                  <a:lnTo>
                    <a:pt x="93550" y="56935"/>
                  </a:lnTo>
                  <a:lnTo>
                    <a:pt x="137650" y="34585"/>
                  </a:lnTo>
                  <a:lnTo>
                    <a:pt x="188226" y="26860"/>
                  </a:lnTo>
                  <a:lnTo>
                    <a:pt x="238659" y="35478"/>
                  </a:lnTo>
                  <a:lnTo>
                    <a:pt x="282361" y="58603"/>
                  </a:lnTo>
                  <a:lnTo>
                    <a:pt x="316701" y="93557"/>
                  </a:lnTo>
                  <a:lnTo>
                    <a:pt x="339049" y="137662"/>
                  </a:lnTo>
                  <a:lnTo>
                    <a:pt x="346773" y="188239"/>
                  </a:lnTo>
                  <a:lnTo>
                    <a:pt x="341104" y="229082"/>
                  </a:lnTo>
                  <a:lnTo>
                    <a:pt x="325766" y="265928"/>
                  </a:lnTo>
                  <a:lnTo>
                    <a:pt x="302148" y="297435"/>
                  </a:lnTo>
                  <a:lnTo>
                    <a:pt x="271640" y="322262"/>
                  </a:lnTo>
                  <a:lnTo>
                    <a:pt x="271640" y="296900"/>
                  </a:lnTo>
                  <a:lnTo>
                    <a:pt x="245110" y="312572"/>
                  </a:lnTo>
                  <a:lnTo>
                    <a:pt x="245110" y="353860"/>
                  </a:lnTo>
                  <a:lnTo>
                    <a:pt x="281266" y="373811"/>
                  </a:lnTo>
                  <a:lnTo>
                    <a:pt x="307809" y="358139"/>
                  </a:lnTo>
                  <a:lnTo>
                    <a:pt x="285242" y="345681"/>
                  </a:lnTo>
                  <a:lnTo>
                    <a:pt x="321082" y="316566"/>
                  </a:lnTo>
                  <a:lnTo>
                    <a:pt x="348892" y="279647"/>
                  </a:lnTo>
                  <a:lnTo>
                    <a:pt x="366956" y="236414"/>
                  </a:lnTo>
                  <a:lnTo>
                    <a:pt x="373634" y="188467"/>
                  </a:lnTo>
                  <a:lnTo>
                    <a:pt x="367388" y="138803"/>
                  </a:lnTo>
                  <a:lnTo>
                    <a:pt x="348922" y="94027"/>
                  </a:lnTo>
                  <a:lnTo>
                    <a:pt x="320017" y="55948"/>
                  </a:lnTo>
                  <a:lnTo>
                    <a:pt x="282453" y="26377"/>
                  </a:lnTo>
                  <a:lnTo>
                    <a:pt x="238010" y="7124"/>
                  </a:lnTo>
                  <a:lnTo>
                    <a:pt x="188468" y="0"/>
                  </a:lnTo>
                  <a:close/>
                </a:path>
              </a:pathLst>
            </a:custGeom>
            <a:solidFill>
              <a:srgbClr val="7E1083"/>
            </a:solidFill>
          </p:spPr>
          <p:txBody>
            <a:bodyPr wrap="square" lIns="0" tIns="0" rIns="0" bIns="0" rtlCol="0"/>
            <a:lstStyle/>
            <a:p>
              <a:endParaRPr>
                <a:latin typeface="Arial" panose="020B0604020202020204" pitchFamily="34" charset="0"/>
                <a:cs typeface="Arial" panose="020B0604020202020204" pitchFamily="34" charset="0"/>
              </a:endParaRPr>
            </a:p>
          </p:txBody>
        </p:sp>
        <p:pic>
          <p:nvPicPr>
            <p:cNvPr id="23" name="object 22"/>
            <p:cNvPicPr/>
            <p:nvPr/>
          </p:nvPicPr>
          <p:blipFill>
            <a:blip r:embed="rId4" cstate="print"/>
            <a:stretch>
              <a:fillRect/>
            </a:stretch>
          </p:blipFill>
          <p:spPr>
            <a:xfrm>
              <a:off x="4744321" y="2203644"/>
              <a:ext cx="159105" cy="159105"/>
            </a:xfrm>
            <a:prstGeom prst="rect">
              <a:avLst/>
            </a:prstGeom>
          </p:spPr>
        </p:pic>
        <p:pic>
          <p:nvPicPr>
            <p:cNvPr id="24" name="object 23"/>
            <p:cNvPicPr/>
            <p:nvPr/>
          </p:nvPicPr>
          <p:blipFill>
            <a:blip r:embed="rId5" cstate="print"/>
            <a:stretch>
              <a:fillRect/>
            </a:stretch>
          </p:blipFill>
          <p:spPr>
            <a:xfrm>
              <a:off x="4855626" y="3370338"/>
              <a:ext cx="1463728" cy="1258133"/>
            </a:xfrm>
            <a:prstGeom prst="rect">
              <a:avLst/>
            </a:prstGeom>
          </p:spPr>
        </p:pic>
        <p:pic>
          <p:nvPicPr>
            <p:cNvPr id="25" name="object 24"/>
            <p:cNvPicPr/>
            <p:nvPr/>
          </p:nvPicPr>
          <p:blipFill>
            <a:blip r:embed="rId6" cstate="print"/>
            <a:stretch>
              <a:fillRect/>
            </a:stretch>
          </p:blipFill>
          <p:spPr>
            <a:xfrm>
              <a:off x="6381741" y="3399093"/>
              <a:ext cx="1269633" cy="1229093"/>
            </a:xfrm>
            <a:prstGeom prst="rect">
              <a:avLst/>
            </a:prstGeom>
          </p:spPr>
        </p:pic>
        <p:sp>
          <p:nvSpPr>
            <p:cNvPr id="26" name="object 25"/>
            <p:cNvSpPr/>
            <p:nvPr/>
          </p:nvSpPr>
          <p:spPr>
            <a:xfrm>
              <a:off x="4329291" y="1920732"/>
              <a:ext cx="0" cy="3868420"/>
            </a:xfrm>
            <a:custGeom>
              <a:avLst/>
              <a:gdLst/>
              <a:ahLst/>
              <a:cxnLst/>
              <a:rect l="l" t="t" r="r" b="b"/>
              <a:pathLst>
                <a:path h="3868420">
                  <a:moveTo>
                    <a:pt x="0" y="0"/>
                  </a:moveTo>
                  <a:lnTo>
                    <a:pt x="0" y="3868153"/>
                  </a:lnTo>
                </a:path>
              </a:pathLst>
            </a:custGeom>
            <a:ln w="13703">
              <a:solidFill>
                <a:srgbClr val="FFFFFF"/>
              </a:solidFill>
            </a:ln>
          </p:spPr>
          <p:txBody>
            <a:bodyPr wrap="square" lIns="0" tIns="0" rIns="0" bIns="0" rtlCol="0"/>
            <a:lstStyle/>
            <a:p>
              <a:endParaRPr>
                <a:latin typeface="Arial" panose="020B0604020202020204" pitchFamily="34" charset="0"/>
                <a:cs typeface="Arial" panose="020B0604020202020204" pitchFamily="34" charset="0"/>
              </a:endParaRPr>
            </a:p>
          </p:txBody>
        </p:sp>
        <p:sp>
          <p:nvSpPr>
            <p:cNvPr id="27" name="object 26"/>
            <p:cNvSpPr/>
            <p:nvPr/>
          </p:nvSpPr>
          <p:spPr>
            <a:xfrm>
              <a:off x="393682" y="2688577"/>
              <a:ext cx="7871459" cy="0"/>
            </a:xfrm>
            <a:custGeom>
              <a:avLst/>
              <a:gdLst/>
              <a:ahLst/>
              <a:cxnLst/>
              <a:rect l="l" t="t" r="r" b="b"/>
              <a:pathLst>
                <a:path w="7871459">
                  <a:moveTo>
                    <a:pt x="0" y="0"/>
                  </a:moveTo>
                  <a:lnTo>
                    <a:pt x="7871218" y="0"/>
                  </a:lnTo>
                </a:path>
              </a:pathLst>
            </a:custGeom>
            <a:ln w="13703">
              <a:solidFill>
                <a:srgbClr val="FFFFFF"/>
              </a:solidFill>
            </a:ln>
          </p:spPr>
          <p:txBody>
            <a:bodyPr wrap="square" lIns="0" tIns="0" rIns="0" bIns="0" rtlCol="0"/>
            <a:lstStyle/>
            <a:p>
              <a:endParaRPr>
                <a:latin typeface="Arial" panose="020B0604020202020204" pitchFamily="34" charset="0"/>
                <a:cs typeface="Arial" panose="020B0604020202020204" pitchFamily="34" charset="0"/>
              </a:endParaRPr>
            </a:p>
          </p:txBody>
        </p:sp>
        <p:sp>
          <p:nvSpPr>
            <p:cNvPr id="28" name="object 27"/>
            <p:cNvSpPr/>
            <p:nvPr/>
          </p:nvSpPr>
          <p:spPr>
            <a:xfrm>
              <a:off x="393680" y="5762529"/>
              <a:ext cx="7871459" cy="582295"/>
            </a:xfrm>
            <a:custGeom>
              <a:avLst/>
              <a:gdLst/>
              <a:ahLst/>
              <a:cxnLst/>
              <a:rect l="l" t="t" r="r" b="b"/>
              <a:pathLst>
                <a:path w="7871459" h="582295">
                  <a:moveTo>
                    <a:pt x="7871218" y="0"/>
                  </a:moveTo>
                  <a:lnTo>
                    <a:pt x="0" y="0"/>
                  </a:lnTo>
                  <a:lnTo>
                    <a:pt x="0" y="400062"/>
                  </a:lnTo>
                  <a:lnTo>
                    <a:pt x="6487" y="448349"/>
                  </a:lnTo>
                  <a:lnTo>
                    <a:pt x="24797" y="491738"/>
                  </a:lnTo>
                  <a:lnTo>
                    <a:pt x="53198" y="528499"/>
                  </a:lnTo>
                  <a:lnTo>
                    <a:pt x="89959" y="556900"/>
                  </a:lnTo>
                  <a:lnTo>
                    <a:pt x="133348" y="575210"/>
                  </a:lnTo>
                  <a:lnTo>
                    <a:pt x="181635" y="581698"/>
                  </a:lnTo>
                  <a:lnTo>
                    <a:pt x="7689583" y="581698"/>
                  </a:lnTo>
                  <a:lnTo>
                    <a:pt x="7737870" y="575210"/>
                  </a:lnTo>
                  <a:lnTo>
                    <a:pt x="7781259" y="556900"/>
                  </a:lnTo>
                  <a:lnTo>
                    <a:pt x="7818019" y="528499"/>
                  </a:lnTo>
                  <a:lnTo>
                    <a:pt x="7846420" y="491738"/>
                  </a:lnTo>
                  <a:lnTo>
                    <a:pt x="7864730" y="448349"/>
                  </a:lnTo>
                  <a:lnTo>
                    <a:pt x="7871218" y="400062"/>
                  </a:lnTo>
                  <a:lnTo>
                    <a:pt x="7871218" y="0"/>
                  </a:lnTo>
                  <a:close/>
                </a:path>
              </a:pathLst>
            </a:custGeom>
            <a:solidFill>
              <a:srgbClr val="2F1271"/>
            </a:solidFill>
          </p:spPr>
          <p:txBody>
            <a:bodyPr wrap="square" lIns="0" tIns="0" rIns="0" bIns="0" rtlCol="0"/>
            <a:lstStyle/>
            <a:p>
              <a:endParaRPr>
                <a:latin typeface="Arial" panose="020B0604020202020204" pitchFamily="34" charset="0"/>
                <a:cs typeface="Arial" panose="020B0604020202020204" pitchFamily="34" charset="0"/>
              </a:endParaRPr>
            </a:p>
          </p:txBody>
        </p:sp>
      </p:grpSp>
      <p:sp>
        <p:nvSpPr>
          <p:cNvPr id="29" name="object 28"/>
          <p:cNvSpPr txBox="1"/>
          <p:nvPr/>
        </p:nvSpPr>
        <p:spPr>
          <a:xfrm>
            <a:off x="5102659" y="4694518"/>
            <a:ext cx="970280" cy="448200"/>
          </a:xfrm>
          <a:prstGeom prst="rect">
            <a:avLst/>
          </a:prstGeom>
        </p:spPr>
        <p:txBody>
          <a:bodyPr vert="horz" wrap="square" lIns="0" tIns="17145" rIns="0" bIns="0" rtlCol="0">
            <a:spAutoFit/>
          </a:bodyPr>
          <a:lstStyle/>
          <a:p>
            <a:pPr marL="12700">
              <a:lnSpc>
                <a:spcPct val="100000"/>
              </a:lnSpc>
              <a:spcBef>
                <a:spcPts val="135"/>
              </a:spcBef>
            </a:pPr>
            <a:r>
              <a:rPr lang="en-US" sz="1400" b="1" spc="-10" dirty="0">
                <a:solidFill>
                  <a:srgbClr val="585656"/>
                </a:solidFill>
                <a:latin typeface="Arial" panose="020B0604020202020204" pitchFamily="34" charset="0"/>
                <a:cs typeface="Arial" panose="020B0604020202020204" pitchFamily="34" charset="0"/>
              </a:rPr>
              <a:t>Non Food Waste</a:t>
            </a:r>
            <a:endParaRPr sz="1400" dirty="0">
              <a:latin typeface="Arial" panose="020B0604020202020204" pitchFamily="34" charset="0"/>
              <a:cs typeface="Arial" panose="020B0604020202020204" pitchFamily="34" charset="0"/>
            </a:endParaRPr>
          </a:p>
        </p:txBody>
      </p:sp>
      <p:sp>
        <p:nvSpPr>
          <p:cNvPr id="30" name="object 29"/>
          <p:cNvSpPr txBox="1"/>
          <p:nvPr/>
        </p:nvSpPr>
        <p:spPr>
          <a:xfrm>
            <a:off x="6619980" y="4694518"/>
            <a:ext cx="1031394" cy="448200"/>
          </a:xfrm>
          <a:prstGeom prst="rect">
            <a:avLst/>
          </a:prstGeom>
        </p:spPr>
        <p:txBody>
          <a:bodyPr vert="horz" wrap="square" lIns="0" tIns="17145" rIns="0" bIns="0" rtlCol="0">
            <a:spAutoFit/>
          </a:bodyPr>
          <a:lstStyle/>
          <a:p>
            <a:pPr marL="12700" algn="just">
              <a:lnSpc>
                <a:spcPct val="100000"/>
              </a:lnSpc>
              <a:spcBef>
                <a:spcPts val="135"/>
              </a:spcBef>
            </a:pPr>
            <a:r>
              <a:rPr lang="en-US" sz="1400" b="1" spc="-15" dirty="0">
                <a:solidFill>
                  <a:srgbClr val="585656"/>
                </a:solidFill>
                <a:latin typeface="Arial" panose="020B0604020202020204" pitchFamily="34" charset="0"/>
                <a:cs typeface="Arial" panose="020B0604020202020204" pitchFamily="34" charset="0"/>
              </a:rPr>
              <a:t>Watery Food</a:t>
            </a:r>
            <a:endParaRPr sz="1400" dirty="0">
              <a:latin typeface="Arial" panose="020B0604020202020204" pitchFamily="34" charset="0"/>
              <a:cs typeface="Arial" panose="020B0604020202020204" pitchFamily="34" charset="0"/>
            </a:endParaRPr>
          </a:p>
        </p:txBody>
      </p:sp>
      <p:sp>
        <p:nvSpPr>
          <p:cNvPr id="31" name="object 30"/>
          <p:cNvSpPr txBox="1"/>
          <p:nvPr/>
        </p:nvSpPr>
        <p:spPr>
          <a:xfrm>
            <a:off x="743959" y="5821111"/>
            <a:ext cx="7431140" cy="447558"/>
          </a:xfrm>
          <a:prstGeom prst="rect">
            <a:avLst/>
          </a:prstGeom>
        </p:spPr>
        <p:txBody>
          <a:bodyPr vert="horz" wrap="square" lIns="0" tIns="16510" rIns="0" bIns="0" rtlCol="0">
            <a:spAutoFit/>
          </a:bodyPr>
          <a:lstStyle/>
          <a:p>
            <a:pPr marL="12700">
              <a:lnSpc>
                <a:spcPct val="100000"/>
              </a:lnSpc>
              <a:spcBef>
                <a:spcPts val="130"/>
              </a:spcBef>
            </a:pPr>
            <a:r>
              <a:rPr lang="en-US" sz="1400" b="1" spc="-5" dirty="0">
                <a:solidFill>
                  <a:srgbClr val="FFFFFF"/>
                </a:solidFill>
                <a:latin typeface="Arial" panose="020B0604020202020204" pitchFamily="34" charset="0"/>
                <a:cs typeface="Arial" panose="020B0604020202020204" pitchFamily="34" charset="0"/>
              </a:rPr>
              <a:t>If you cannot recycle the food waste on that day, food waste can be temporarily refrigerated to reduce </a:t>
            </a:r>
            <a:r>
              <a:rPr lang="en-US" sz="1400" b="1" spc="-5" dirty="0" err="1">
                <a:solidFill>
                  <a:srgbClr val="FFFFFF"/>
                </a:solidFill>
                <a:latin typeface="Arial" panose="020B0604020202020204" pitchFamily="34" charset="0"/>
                <a:cs typeface="Arial" panose="020B0604020202020204" pitchFamily="34" charset="0"/>
              </a:rPr>
              <a:t>odour</a:t>
            </a:r>
            <a:endParaRPr sz="1400" dirty="0">
              <a:latin typeface="Arial" panose="020B0604020202020204" pitchFamily="34" charset="0"/>
              <a:cs typeface="Arial" panose="020B0604020202020204" pitchFamily="34" charset="0"/>
            </a:endParaRPr>
          </a:p>
        </p:txBody>
      </p:sp>
      <p:grpSp>
        <p:nvGrpSpPr>
          <p:cNvPr id="32" name="object 31"/>
          <p:cNvGrpSpPr/>
          <p:nvPr/>
        </p:nvGrpSpPr>
        <p:grpSpPr>
          <a:xfrm>
            <a:off x="707798" y="2941231"/>
            <a:ext cx="3306445" cy="2569845"/>
            <a:chOff x="707798" y="2941231"/>
            <a:chExt cx="3306445" cy="2569845"/>
          </a:xfrm>
        </p:grpSpPr>
        <p:pic>
          <p:nvPicPr>
            <p:cNvPr id="33" name="object 32"/>
            <p:cNvPicPr/>
            <p:nvPr/>
          </p:nvPicPr>
          <p:blipFill>
            <a:blip r:embed="rId7" cstate="print"/>
            <a:stretch>
              <a:fillRect/>
            </a:stretch>
          </p:blipFill>
          <p:spPr>
            <a:xfrm>
              <a:off x="709028" y="2943695"/>
              <a:ext cx="1538973" cy="1189503"/>
            </a:xfrm>
            <a:prstGeom prst="rect">
              <a:avLst/>
            </a:prstGeom>
          </p:spPr>
        </p:pic>
        <p:pic>
          <p:nvPicPr>
            <p:cNvPr id="34" name="object 33"/>
            <p:cNvPicPr/>
            <p:nvPr/>
          </p:nvPicPr>
          <p:blipFill>
            <a:blip r:embed="rId8" cstate="print"/>
            <a:stretch>
              <a:fillRect/>
            </a:stretch>
          </p:blipFill>
          <p:spPr>
            <a:xfrm>
              <a:off x="2465196" y="2941231"/>
              <a:ext cx="1548942" cy="1191031"/>
            </a:xfrm>
            <a:prstGeom prst="rect">
              <a:avLst/>
            </a:prstGeom>
          </p:spPr>
        </p:pic>
        <p:pic>
          <p:nvPicPr>
            <p:cNvPr id="35" name="object 34"/>
            <p:cNvPicPr/>
            <p:nvPr/>
          </p:nvPicPr>
          <p:blipFill>
            <a:blip r:embed="rId9" cstate="print"/>
            <a:stretch>
              <a:fillRect/>
            </a:stretch>
          </p:blipFill>
          <p:spPr>
            <a:xfrm>
              <a:off x="707798" y="4320121"/>
              <a:ext cx="1548686" cy="1190620"/>
            </a:xfrm>
            <a:prstGeom prst="rect">
              <a:avLst/>
            </a:prstGeom>
          </p:spPr>
        </p:pic>
        <p:pic>
          <p:nvPicPr>
            <p:cNvPr id="36" name="object 35"/>
            <p:cNvPicPr/>
            <p:nvPr/>
          </p:nvPicPr>
          <p:blipFill>
            <a:blip r:embed="rId10" cstate="print"/>
            <a:stretch>
              <a:fillRect/>
            </a:stretch>
          </p:blipFill>
          <p:spPr>
            <a:xfrm>
              <a:off x="2465197" y="4320121"/>
              <a:ext cx="1548939" cy="1190785"/>
            </a:xfrm>
            <a:prstGeom prst="rect">
              <a:avLst/>
            </a:prstGeom>
          </p:spPr>
        </p:pic>
      </p:grpSp>
      <p:pic>
        <p:nvPicPr>
          <p:cNvPr id="37" name="object 36"/>
          <p:cNvPicPr/>
          <p:nvPr/>
        </p:nvPicPr>
        <p:blipFill>
          <a:blip r:embed="rId11" cstate="print"/>
          <a:stretch>
            <a:fillRect/>
          </a:stretch>
        </p:blipFill>
        <p:spPr>
          <a:xfrm>
            <a:off x="8588794" y="1925345"/>
            <a:ext cx="3209531" cy="3298647"/>
          </a:xfrm>
          <a:prstGeom prst="rect">
            <a:avLst/>
          </a:prstGeom>
        </p:spPr>
      </p:pic>
      <p:sp>
        <p:nvSpPr>
          <p:cNvPr id="38" name="object 37"/>
          <p:cNvSpPr/>
          <p:nvPr/>
        </p:nvSpPr>
        <p:spPr>
          <a:xfrm>
            <a:off x="8588795" y="5402281"/>
            <a:ext cx="3209925" cy="942340"/>
          </a:xfrm>
          <a:custGeom>
            <a:avLst/>
            <a:gdLst/>
            <a:ahLst/>
            <a:cxnLst/>
            <a:rect l="l" t="t" r="r" b="b"/>
            <a:pathLst>
              <a:path w="3209925" h="942339">
                <a:moveTo>
                  <a:pt x="3027883" y="0"/>
                </a:moveTo>
                <a:lnTo>
                  <a:pt x="181648" y="0"/>
                </a:lnTo>
                <a:lnTo>
                  <a:pt x="133360" y="6487"/>
                </a:lnTo>
                <a:lnTo>
                  <a:pt x="89968" y="24797"/>
                </a:lnTo>
                <a:lnTo>
                  <a:pt x="53205" y="53198"/>
                </a:lnTo>
                <a:lnTo>
                  <a:pt x="24801" y="89959"/>
                </a:lnTo>
                <a:lnTo>
                  <a:pt x="6488" y="133348"/>
                </a:lnTo>
                <a:lnTo>
                  <a:pt x="0" y="181635"/>
                </a:lnTo>
                <a:lnTo>
                  <a:pt x="0" y="760310"/>
                </a:lnTo>
                <a:lnTo>
                  <a:pt x="6488" y="808597"/>
                </a:lnTo>
                <a:lnTo>
                  <a:pt x="24801" y="851987"/>
                </a:lnTo>
                <a:lnTo>
                  <a:pt x="53205" y="888747"/>
                </a:lnTo>
                <a:lnTo>
                  <a:pt x="89968" y="917148"/>
                </a:lnTo>
                <a:lnTo>
                  <a:pt x="133360" y="935458"/>
                </a:lnTo>
                <a:lnTo>
                  <a:pt x="181648" y="941946"/>
                </a:lnTo>
                <a:lnTo>
                  <a:pt x="3027883" y="941946"/>
                </a:lnTo>
                <a:lnTo>
                  <a:pt x="3076170" y="935458"/>
                </a:lnTo>
                <a:lnTo>
                  <a:pt x="3119559" y="917148"/>
                </a:lnTo>
                <a:lnTo>
                  <a:pt x="3156319" y="888747"/>
                </a:lnTo>
                <a:lnTo>
                  <a:pt x="3184720" y="851987"/>
                </a:lnTo>
                <a:lnTo>
                  <a:pt x="3203030" y="808597"/>
                </a:lnTo>
                <a:lnTo>
                  <a:pt x="3209518" y="760310"/>
                </a:lnTo>
                <a:lnTo>
                  <a:pt x="3209518" y="181635"/>
                </a:lnTo>
                <a:lnTo>
                  <a:pt x="3203030" y="133348"/>
                </a:lnTo>
                <a:lnTo>
                  <a:pt x="3184720" y="89959"/>
                </a:lnTo>
                <a:lnTo>
                  <a:pt x="3156319" y="53198"/>
                </a:lnTo>
                <a:lnTo>
                  <a:pt x="3119559" y="24797"/>
                </a:lnTo>
                <a:lnTo>
                  <a:pt x="3076170" y="6487"/>
                </a:lnTo>
                <a:lnTo>
                  <a:pt x="3027883" y="0"/>
                </a:lnTo>
                <a:close/>
              </a:path>
            </a:pathLst>
          </a:custGeom>
          <a:solidFill>
            <a:srgbClr val="ECECEC"/>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39" name="object 38"/>
          <p:cNvSpPr txBox="1"/>
          <p:nvPr/>
        </p:nvSpPr>
        <p:spPr>
          <a:xfrm>
            <a:off x="8859409" y="5552946"/>
            <a:ext cx="2702560" cy="641009"/>
          </a:xfrm>
          <a:prstGeom prst="rect">
            <a:avLst/>
          </a:prstGeom>
        </p:spPr>
        <p:txBody>
          <a:bodyPr vert="horz" wrap="square" lIns="0" tIns="12065" rIns="0" bIns="0" rtlCol="0">
            <a:spAutoFit/>
          </a:bodyPr>
          <a:lstStyle/>
          <a:p>
            <a:pPr marL="12700" marR="5080" algn="just">
              <a:lnSpc>
                <a:spcPct val="116399"/>
              </a:lnSpc>
              <a:spcBef>
                <a:spcPts val="95"/>
              </a:spcBef>
            </a:pPr>
            <a:r>
              <a:rPr lang="en-US" sz="900" dirty="0">
                <a:solidFill>
                  <a:srgbClr val="7030A0"/>
                </a:solidFill>
                <a:latin typeface="Arial" panose="020B0604020202020204" pitchFamily="34" charset="0"/>
                <a:cs typeface="Arial" panose="020B0604020202020204" pitchFamily="34" charset="0"/>
              </a:rPr>
              <a:t>Citizens can try to use reusable containers to contain food waste for recycling. If necessary, you can also use plastic bags to contain food waste and put it into the food waste recycling bin.</a:t>
            </a:r>
            <a:endParaRPr sz="900" dirty="0">
              <a:solidFill>
                <a:srgbClr val="7030A0"/>
              </a:solidFill>
              <a:latin typeface="Arial" panose="020B0604020202020204" pitchFamily="34" charset="0"/>
              <a:cs typeface="Arial" panose="020B0604020202020204" pitchFamily="34" charset="0"/>
            </a:endParaRPr>
          </a:p>
        </p:txBody>
      </p:sp>
      <p:sp>
        <p:nvSpPr>
          <p:cNvPr id="9" name="文字方塊 8">
            <a:extLst>
              <a:ext uri="{FF2B5EF4-FFF2-40B4-BE49-F238E27FC236}">
                <a16:creationId xmlns:a16="http://schemas.microsoft.com/office/drawing/2014/main" id="{4ED4D27E-A26A-0D0B-5A5C-3E30C90CE0D3}"/>
              </a:ext>
            </a:extLst>
          </p:cNvPr>
          <p:cNvSpPr txBox="1"/>
          <p:nvPr/>
        </p:nvSpPr>
        <p:spPr>
          <a:xfrm>
            <a:off x="1747144" y="3116937"/>
            <a:ext cx="500857" cy="515779"/>
          </a:xfrm>
          <a:prstGeom prst="roundRect">
            <a:avLst>
              <a:gd name="adj" fmla="val 50000"/>
            </a:avLst>
          </a:prstGeom>
          <a:solidFill>
            <a:srgbClr val="812891"/>
          </a:solidFill>
        </p:spPr>
        <p:txBody>
          <a:bodyPr wrap="square" rtlCol="0">
            <a:spAutoFit/>
          </a:bodyPr>
          <a:lstStyle/>
          <a:p>
            <a:endParaRPr lang="zh-TW" altLang="en-US" dirty="0">
              <a:latin typeface="Arial" panose="020B0604020202020204" pitchFamily="34" charset="0"/>
              <a:cs typeface="Arial" panose="020B0604020202020204" pitchFamily="34" charset="0"/>
            </a:endParaRPr>
          </a:p>
        </p:txBody>
      </p:sp>
      <p:sp>
        <p:nvSpPr>
          <p:cNvPr id="10" name="文字方塊 9">
            <a:extLst>
              <a:ext uri="{FF2B5EF4-FFF2-40B4-BE49-F238E27FC236}">
                <a16:creationId xmlns:a16="http://schemas.microsoft.com/office/drawing/2014/main" id="{E50CE3A2-48F8-5426-144A-EA90E4FE666F}"/>
              </a:ext>
            </a:extLst>
          </p:cNvPr>
          <p:cNvSpPr txBox="1"/>
          <p:nvPr/>
        </p:nvSpPr>
        <p:spPr>
          <a:xfrm>
            <a:off x="2546887" y="3602143"/>
            <a:ext cx="500857" cy="515779"/>
          </a:xfrm>
          <a:prstGeom prst="roundRect">
            <a:avLst>
              <a:gd name="adj" fmla="val 50000"/>
            </a:avLst>
          </a:prstGeom>
          <a:solidFill>
            <a:srgbClr val="812891"/>
          </a:solidFill>
        </p:spPr>
        <p:txBody>
          <a:bodyPr wrap="square" rtlCol="0">
            <a:spAutoFit/>
          </a:bodyPr>
          <a:lstStyle/>
          <a:p>
            <a:endParaRPr lang="zh-TW" altLang="en-US" dirty="0">
              <a:latin typeface="Arial" panose="020B0604020202020204" pitchFamily="34" charset="0"/>
              <a:cs typeface="Arial" panose="020B0604020202020204" pitchFamily="34" charset="0"/>
            </a:endParaRPr>
          </a:p>
        </p:txBody>
      </p:sp>
      <p:sp>
        <p:nvSpPr>
          <p:cNvPr id="11" name="文字方塊 10">
            <a:extLst>
              <a:ext uri="{FF2B5EF4-FFF2-40B4-BE49-F238E27FC236}">
                <a16:creationId xmlns:a16="http://schemas.microsoft.com/office/drawing/2014/main" id="{0153E9D1-245D-3349-35DA-A47C4451BEE9}"/>
              </a:ext>
            </a:extLst>
          </p:cNvPr>
          <p:cNvSpPr txBox="1"/>
          <p:nvPr/>
        </p:nvSpPr>
        <p:spPr>
          <a:xfrm>
            <a:off x="908121" y="4995659"/>
            <a:ext cx="500857" cy="515779"/>
          </a:xfrm>
          <a:prstGeom prst="roundRect">
            <a:avLst>
              <a:gd name="adj" fmla="val 50000"/>
            </a:avLst>
          </a:prstGeom>
          <a:solidFill>
            <a:srgbClr val="812891"/>
          </a:solidFill>
        </p:spPr>
        <p:txBody>
          <a:bodyPr wrap="square" rtlCol="0">
            <a:spAutoFit/>
          </a:bodyPr>
          <a:lstStyle/>
          <a:p>
            <a:endParaRPr lang="zh-TW" altLang="en-US" dirty="0">
              <a:latin typeface="Arial" panose="020B0604020202020204" pitchFamily="34" charset="0"/>
              <a:cs typeface="Arial" panose="020B0604020202020204" pitchFamily="34" charset="0"/>
            </a:endParaRPr>
          </a:p>
        </p:txBody>
      </p:sp>
      <p:sp>
        <p:nvSpPr>
          <p:cNvPr id="12" name="文字方塊 11">
            <a:extLst>
              <a:ext uri="{FF2B5EF4-FFF2-40B4-BE49-F238E27FC236}">
                <a16:creationId xmlns:a16="http://schemas.microsoft.com/office/drawing/2014/main" id="{F16463DC-F69F-85A3-5BA2-6B9B18D70B0A}"/>
              </a:ext>
            </a:extLst>
          </p:cNvPr>
          <p:cNvSpPr txBox="1"/>
          <p:nvPr/>
        </p:nvSpPr>
        <p:spPr>
          <a:xfrm>
            <a:off x="3490774" y="4490206"/>
            <a:ext cx="500857" cy="515779"/>
          </a:xfrm>
          <a:prstGeom prst="roundRect">
            <a:avLst>
              <a:gd name="adj" fmla="val 50000"/>
            </a:avLst>
          </a:prstGeom>
          <a:solidFill>
            <a:srgbClr val="812891"/>
          </a:solidFill>
        </p:spPr>
        <p:txBody>
          <a:bodyPr wrap="square" rtlCol="0">
            <a:spAutoFit/>
          </a:bodyPr>
          <a:lstStyle/>
          <a:p>
            <a:endParaRPr lang="zh-TW" altLang="en-US" dirty="0">
              <a:latin typeface="Arial" panose="020B0604020202020204" pitchFamily="34" charset="0"/>
              <a:cs typeface="Arial" panose="020B0604020202020204" pitchFamily="34" charset="0"/>
            </a:endParaRPr>
          </a:p>
        </p:txBody>
      </p:sp>
      <p:sp>
        <p:nvSpPr>
          <p:cNvPr id="13" name="文字方塊 12">
            <a:extLst>
              <a:ext uri="{FF2B5EF4-FFF2-40B4-BE49-F238E27FC236}">
                <a16:creationId xmlns:a16="http://schemas.microsoft.com/office/drawing/2014/main" id="{2008393A-08FA-FA09-6FAB-5FD1C09BB9A0}"/>
              </a:ext>
            </a:extLst>
          </p:cNvPr>
          <p:cNvSpPr txBox="1"/>
          <p:nvPr/>
        </p:nvSpPr>
        <p:spPr>
          <a:xfrm>
            <a:off x="1669921" y="3069863"/>
            <a:ext cx="710854" cy="276999"/>
          </a:xfrm>
          <a:prstGeom prst="rect">
            <a:avLst/>
          </a:prstGeom>
          <a:noFill/>
        </p:spPr>
        <p:txBody>
          <a:bodyPr wrap="square" rtlCol="0">
            <a:spAutoFit/>
          </a:bodyPr>
          <a:lstStyle/>
          <a:p>
            <a:r>
              <a:rPr lang="en-US" altLang="zh-TW" sz="1200" b="1" dirty="0">
                <a:solidFill>
                  <a:schemeClr val="bg1"/>
                </a:solidFill>
                <a:latin typeface="Arial" panose="020B0604020202020204" pitchFamily="34" charset="0"/>
                <a:cs typeface="Arial" panose="020B0604020202020204" pitchFamily="34" charset="0"/>
              </a:rPr>
              <a:t>Raw</a:t>
            </a:r>
            <a:endParaRPr lang="zh-TW" altLang="en-US" sz="1200" b="1" dirty="0">
              <a:solidFill>
                <a:schemeClr val="bg1"/>
              </a:solidFill>
              <a:latin typeface="Arial" panose="020B0604020202020204" pitchFamily="34" charset="0"/>
              <a:cs typeface="Arial" panose="020B0604020202020204" pitchFamily="34" charset="0"/>
            </a:endParaRPr>
          </a:p>
        </p:txBody>
      </p:sp>
      <p:sp>
        <p:nvSpPr>
          <p:cNvPr id="40" name="文字方塊 39">
            <a:extLst>
              <a:ext uri="{FF2B5EF4-FFF2-40B4-BE49-F238E27FC236}">
                <a16:creationId xmlns:a16="http://schemas.microsoft.com/office/drawing/2014/main" id="{7798857D-48FC-DE48-DA7C-F90023CCF9A9}"/>
              </a:ext>
            </a:extLst>
          </p:cNvPr>
          <p:cNvSpPr txBox="1"/>
          <p:nvPr/>
        </p:nvSpPr>
        <p:spPr>
          <a:xfrm>
            <a:off x="768587" y="5082637"/>
            <a:ext cx="1082140" cy="276999"/>
          </a:xfrm>
          <a:prstGeom prst="rect">
            <a:avLst/>
          </a:prstGeom>
          <a:noFill/>
        </p:spPr>
        <p:txBody>
          <a:bodyPr wrap="square" rtlCol="0">
            <a:spAutoFit/>
          </a:bodyPr>
          <a:lstStyle/>
          <a:p>
            <a:r>
              <a:rPr lang="en-US" altLang="zh-TW" sz="1200" b="1" dirty="0">
                <a:solidFill>
                  <a:schemeClr val="bg1"/>
                </a:solidFill>
                <a:latin typeface="Arial" panose="020B0604020202020204" pitchFamily="34" charset="0"/>
                <a:cs typeface="Arial" panose="020B0604020202020204" pitchFamily="34" charset="0"/>
              </a:rPr>
              <a:t>Leftover</a:t>
            </a:r>
            <a:endParaRPr lang="zh-TW" altLang="en-US" sz="1200" b="1" dirty="0">
              <a:solidFill>
                <a:schemeClr val="bg1"/>
              </a:solidFill>
              <a:latin typeface="Arial" panose="020B0604020202020204" pitchFamily="34" charset="0"/>
              <a:cs typeface="Arial" panose="020B0604020202020204" pitchFamily="34" charset="0"/>
            </a:endParaRPr>
          </a:p>
        </p:txBody>
      </p:sp>
      <p:sp>
        <p:nvSpPr>
          <p:cNvPr id="41" name="文字方塊 40">
            <a:extLst>
              <a:ext uri="{FF2B5EF4-FFF2-40B4-BE49-F238E27FC236}">
                <a16:creationId xmlns:a16="http://schemas.microsoft.com/office/drawing/2014/main" id="{93831305-A763-328D-9DE2-268E4375224A}"/>
              </a:ext>
            </a:extLst>
          </p:cNvPr>
          <p:cNvSpPr txBox="1"/>
          <p:nvPr/>
        </p:nvSpPr>
        <p:spPr>
          <a:xfrm>
            <a:off x="2434595" y="3801781"/>
            <a:ext cx="1168751" cy="276999"/>
          </a:xfrm>
          <a:prstGeom prst="rect">
            <a:avLst/>
          </a:prstGeom>
          <a:noFill/>
        </p:spPr>
        <p:txBody>
          <a:bodyPr wrap="square" rtlCol="0">
            <a:spAutoFit/>
          </a:bodyPr>
          <a:lstStyle/>
          <a:p>
            <a:r>
              <a:rPr lang="en-US" altLang="zh-TW" sz="1200" b="1" dirty="0">
                <a:solidFill>
                  <a:schemeClr val="bg1"/>
                </a:solidFill>
                <a:latin typeface="Arial" panose="020B0604020202020204" pitchFamily="34" charset="0"/>
                <a:cs typeface="Arial" panose="020B0604020202020204" pitchFamily="34" charset="0"/>
              </a:rPr>
              <a:t>Cooked</a:t>
            </a:r>
            <a:endParaRPr lang="zh-TW" altLang="en-US" sz="1200" b="1" dirty="0">
              <a:solidFill>
                <a:schemeClr val="bg1"/>
              </a:solidFill>
              <a:latin typeface="Arial" panose="020B0604020202020204" pitchFamily="34" charset="0"/>
              <a:cs typeface="Arial" panose="020B0604020202020204" pitchFamily="34" charset="0"/>
            </a:endParaRPr>
          </a:p>
        </p:txBody>
      </p:sp>
      <p:sp>
        <p:nvSpPr>
          <p:cNvPr id="42" name="文字方塊 41">
            <a:extLst>
              <a:ext uri="{FF2B5EF4-FFF2-40B4-BE49-F238E27FC236}">
                <a16:creationId xmlns:a16="http://schemas.microsoft.com/office/drawing/2014/main" id="{3CB9A170-A81C-E2A6-BB77-840F4DC9E605}"/>
              </a:ext>
            </a:extLst>
          </p:cNvPr>
          <p:cNvSpPr txBox="1"/>
          <p:nvPr/>
        </p:nvSpPr>
        <p:spPr>
          <a:xfrm>
            <a:off x="3312703" y="4394517"/>
            <a:ext cx="1148001" cy="276999"/>
          </a:xfrm>
          <a:prstGeom prst="rect">
            <a:avLst/>
          </a:prstGeom>
          <a:noFill/>
        </p:spPr>
        <p:txBody>
          <a:bodyPr wrap="square" rtlCol="0">
            <a:spAutoFit/>
          </a:bodyPr>
          <a:lstStyle/>
          <a:p>
            <a:r>
              <a:rPr lang="en-US" altLang="zh-TW" sz="1200" b="1" dirty="0">
                <a:solidFill>
                  <a:schemeClr val="bg1"/>
                </a:solidFill>
                <a:latin typeface="Arial" panose="020B0604020202020204" pitchFamily="34" charset="0"/>
                <a:cs typeface="Arial" panose="020B0604020202020204" pitchFamily="34" charset="0"/>
              </a:rPr>
              <a:t>Spoiled</a:t>
            </a:r>
            <a:endParaRPr lang="zh-TW" altLang="en-US" sz="1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57924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307393" y="1030095"/>
            <a:ext cx="11530821" cy="325748"/>
          </a:xfrm>
        </p:spPr>
        <p:txBody>
          <a:bodyPr/>
          <a:lstStyle/>
          <a:p>
            <a:r>
              <a:rPr lang="en-GB" altLang="zh-TW" sz="2400" dirty="0"/>
              <a:t>Traditional food waste recycling bins </a:t>
            </a:r>
            <a:r>
              <a:rPr lang="en-US" altLang="zh-TW" sz="2400" dirty="0"/>
              <a:t>vs</a:t>
            </a:r>
            <a:r>
              <a:rPr lang="zh-TW" altLang="en-US" sz="2400" spc="-10" dirty="0"/>
              <a:t> </a:t>
            </a:r>
            <a:r>
              <a:rPr lang="en-GB" altLang="zh-TW" sz="2400" spc="-10" dirty="0"/>
              <a:t>Smart food waste recycling bins</a:t>
            </a:r>
            <a:endParaRPr lang="zh-HK" altLang="en-US" sz="2400" dirty="0"/>
          </a:p>
        </p:txBody>
      </p:sp>
      <p:grpSp>
        <p:nvGrpSpPr>
          <p:cNvPr id="40" name="object 4"/>
          <p:cNvGrpSpPr/>
          <p:nvPr/>
        </p:nvGrpSpPr>
        <p:grpSpPr>
          <a:xfrm>
            <a:off x="2387003" y="1818979"/>
            <a:ext cx="7418070" cy="2289810"/>
            <a:chOff x="2387003" y="1818979"/>
            <a:chExt cx="7418070" cy="2289810"/>
          </a:xfrm>
        </p:grpSpPr>
        <p:sp>
          <p:nvSpPr>
            <p:cNvPr id="41" name="object 5"/>
            <p:cNvSpPr/>
            <p:nvPr/>
          </p:nvSpPr>
          <p:spPr>
            <a:xfrm>
              <a:off x="2387003" y="1818979"/>
              <a:ext cx="7418070" cy="2289810"/>
            </a:xfrm>
            <a:custGeom>
              <a:avLst/>
              <a:gdLst/>
              <a:ahLst/>
              <a:cxnLst/>
              <a:rect l="l" t="t" r="r" b="b"/>
              <a:pathLst>
                <a:path w="7418070" h="2289810">
                  <a:moveTo>
                    <a:pt x="7233602" y="0"/>
                  </a:moveTo>
                  <a:lnTo>
                    <a:pt x="184391" y="0"/>
                  </a:lnTo>
                  <a:lnTo>
                    <a:pt x="135371" y="6586"/>
                  </a:lnTo>
                  <a:lnTo>
                    <a:pt x="91323" y="25173"/>
                  </a:lnTo>
                  <a:lnTo>
                    <a:pt x="54005" y="54005"/>
                  </a:lnTo>
                  <a:lnTo>
                    <a:pt x="25173" y="91323"/>
                  </a:lnTo>
                  <a:lnTo>
                    <a:pt x="6586" y="135371"/>
                  </a:lnTo>
                  <a:lnTo>
                    <a:pt x="0" y="184391"/>
                  </a:lnTo>
                  <a:lnTo>
                    <a:pt x="0" y="2105304"/>
                  </a:lnTo>
                  <a:lnTo>
                    <a:pt x="6586" y="2154324"/>
                  </a:lnTo>
                  <a:lnTo>
                    <a:pt x="25173" y="2198372"/>
                  </a:lnTo>
                  <a:lnTo>
                    <a:pt x="54005" y="2235690"/>
                  </a:lnTo>
                  <a:lnTo>
                    <a:pt x="91323" y="2264521"/>
                  </a:lnTo>
                  <a:lnTo>
                    <a:pt x="135371" y="2283109"/>
                  </a:lnTo>
                  <a:lnTo>
                    <a:pt x="184391" y="2289695"/>
                  </a:lnTo>
                  <a:lnTo>
                    <a:pt x="7233602" y="2289695"/>
                  </a:lnTo>
                  <a:lnTo>
                    <a:pt x="7282622" y="2283109"/>
                  </a:lnTo>
                  <a:lnTo>
                    <a:pt x="7326670" y="2264521"/>
                  </a:lnTo>
                  <a:lnTo>
                    <a:pt x="7363988" y="2235690"/>
                  </a:lnTo>
                  <a:lnTo>
                    <a:pt x="7392820" y="2198372"/>
                  </a:lnTo>
                  <a:lnTo>
                    <a:pt x="7411407" y="2154324"/>
                  </a:lnTo>
                  <a:lnTo>
                    <a:pt x="7417993" y="2105304"/>
                  </a:lnTo>
                  <a:lnTo>
                    <a:pt x="7417993" y="184391"/>
                  </a:lnTo>
                  <a:lnTo>
                    <a:pt x="7411407" y="135371"/>
                  </a:lnTo>
                  <a:lnTo>
                    <a:pt x="7392820" y="91323"/>
                  </a:lnTo>
                  <a:lnTo>
                    <a:pt x="7363988" y="54005"/>
                  </a:lnTo>
                  <a:lnTo>
                    <a:pt x="7326670" y="25173"/>
                  </a:lnTo>
                  <a:lnTo>
                    <a:pt x="7282622" y="6586"/>
                  </a:lnTo>
                  <a:lnTo>
                    <a:pt x="7233602" y="0"/>
                  </a:lnTo>
                  <a:close/>
                </a:path>
              </a:pathLst>
            </a:custGeom>
            <a:solidFill>
              <a:srgbClr val="ECECEC"/>
            </a:solidFill>
          </p:spPr>
          <p:txBody>
            <a:bodyPr wrap="square" lIns="0" tIns="0" rIns="0" bIns="0" rtlCol="0"/>
            <a:lstStyle/>
            <a:p>
              <a:endParaRPr>
                <a:latin typeface="Arial" panose="020B0604020202020204" pitchFamily="34" charset="0"/>
                <a:cs typeface="Arial" panose="020B0604020202020204" pitchFamily="34" charset="0"/>
              </a:endParaRPr>
            </a:p>
          </p:txBody>
        </p:sp>
        <p:pic>
          <p:nvPicPr>
            <p:cNvPr id="42" name="object 6"/>
            <p:cNvPicPr/>
            <p:nvPr/>
          </p:nvPicPr>
          <p:blipFill>
            <a:blip r:embed="rId2" cstate="print"/>
            <a:stretch>
              <a:fillRect/>
            </a:stretch>
          </p:blipFill>
          <p:spPr>
            <a:xfrm>
              <a:off x="2584348" y="1992922"/>
              <a:ext cx="1649564" cy="1941804"/>
            </a:xfrm>
            <a:prstGeom prst="rect">
              <a:avLst/>
            </a:prstGeom>
          </p:spPr>
        </p:pic>
      </p:grpSp>
      <p:sp>
        <p:nvSpPr>
          <p:cNvPr id="43" name="object 7"/>
          <p:cNvSpPr/>
          <p:nvPr/>
        </p:nvSpPr>
        <p:spPr>
          <a:xfrm>
            <a:off x="2387003" y="4284309"/>
            <a:ext cx="7418070" cy="2289810"/>
          </a:xfrm>
          <a:custGeom>
            <a:avLst/>
            <a:gdLst/>
            <a:ahLst/>
            <a:cxnLst/>
            <a:rect l="l" t="t" r="r" b="b"/>
            <a:pathLst>
              <a:path w="7418070" h="2289809">
                <a:moveTo>
                  <a:pt x="7233602" y="0"/>
                </a:moveTo>
                <a:lnTo>
                  <a:pt x="184391" y="0"/>
                </a:lnTo>
                <a:lnTo>
                  <a:pt x="135371" y="6586"/>
                </a:lnTo>
                <a:lnTo>
                  <a:pt x="91323" y="25173"/>
                </a:lnTo>
                <a:lnTo>
                  <a:pt x="54005" y="54005"/>
                </a:lnTo>
                <a:lnTo>
                  <a:pt x="25173" y="91323"/>
                </a:lnTo>
                <a:lnTo>
                  <a:pt x="6586" y="135371"/>
                </a:lnTo>
                <a:lnTo>
                  <a:pt x="0" y="184391"/>
                </a:lnTo>
                <a:lnTo>
                  <a:pt x="0" y="2105304"/>
                </a:lnTo>
                <a:lnTo>
                  <a:pt x="6586" y="2154324"/>
                </a:lnTo>
                <a:lnTo>
                  <a:pt x="25173" y="2198372"/>
                </a:lnTo>
                <a:lnTo>
                  <a:pt x="54005" y="2235690"/>
                </a:lnTo>
                <a:lnTo>
                  <a:pt x="91323" y="2264521"/>
                </a:lnTo>
                <a:lnTo>
                  <a:pt x="135371" y="2283109"/>
                </a:lnTo>
                <a:lnTo>
                  <a:pt x="184391" y="2289695"/>
                </a:lnTo>
                <a:lnTo>
                  <a:pt x="7233602" y="2289695"/>
                </a:lnTo>
                <a:lnTo>
                  <a:pt x="7282622" y="2283109"/>
                </a:lnTo>
                <a:lnTo>
                  <a:pt x="7326670" y="2264521"/>
                </a:lnTo>
                <a:lnTo>
                  <a:pt x="7363988" y="2235690"/>
                </a:lnTo>
                <a:lnTo>
                  <a:pt x="7392820" y="2198372"/>
                </a:lnTo>
                <a:lnTo>
                  <a:pt x="7411407" y="2154324"/>
                </a:lnTo>
                <a:lnTo>
                  <a:pt x="7417993" y="2105304"/>
                </a:lnTo>
                <a:lnTo>
                  <a:pt x="7417993" y="184391"/>
                </a:lnTo>
                <a:lnTo>
                  <a:pt x="7411407" y="135371"/>
                </a:lnTo>
                <a:lnTo>
                  <a:pt x="7392820" y="91323"/>
                </a:lnTo>
                <a:lnTo>
                  <a:pt x="7363988" y="54005"/>
                </a:lnTo>
                <a:lnTo>
                  <a:pt x="7326670" y="25173"/>
                </a:lnTo>
                <a:lnTo>
                  <a:pt x="7282622" y="6586"/>
                </a:lnTo>
                <a:lnTo>
                  <a:pt x="7233602" y="0"/>
                </a:lnTo>
                <a:close/>
              </a:path>
            </a:pathLst>
          </a:custGeom>
          <a:solidFill>
            <a:srgbClr val="ECECEC"/>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44" name="object 8"/>
          <p:cNvSpPr txBox="1"/>
          <p:nvPr/>
        </p:nvSpPr>
        <p:spPr>
          <a:xfrm>
            <a:off x="4471237" y="2226765"/>
            <a:ext cx="5096510" cy="1694695"/>
          </a:xfrm>
          <a:prstGeom prst="rect">
            <a:avLst/>
          </a:prstGeom>
        </p:spPr>
        <p:txBody>
          <a:bodyPr vert="horz" wrap="square" lIns="0" tIns="225425" rIns="0" bIns="0" rtlCol="0">
            <a:spAutoFit/>
          </a:bodyPr>
          <a:lstStyle/>
          <a:p>
            <a:pPr marL="377190" indent="-303530">
              <a:lnSpc>
                <a:spcPct val="100000"/>
              </a:lnSpc>
              <a:spcBef>
                <a:spcPts val="1455"/>
              </a:spcBef>
              <a:buAutoNum type="arabicPeriod"/>
              <a:tabLst>
                <a:tab pos="377190" algn="l"/>
              </a:tabLst>
            </a:pPr>
            <a:r>
              <a:rPr lang="en-US" altLang="zh-TW" sz="1600" b="1" spc="-5" dirty="0">
                <a:solidFill>
                  <a:srgbClr val="034EA1"/>
                </a:solidFill>
                <a:latin typeface="Arial" panose="020B0604020202020204" pitchFamily="34" charset="0"/>
                <a:cs typeface="Arial" panose="020B0604020202020204" pitchFamily="34" charset="0"/>
              </a:rPr>
              <a:t>Multiple food waste recycling bins can be arranged for residents' convenience</a:t>
            </a:r>
            <a:endParaRPr sz="1600" dirty="0">
              <a:latin typeface="Arial" panose="020B0604020202020204" pitchFamily="34" charset="0"/>
              <a:cs typeface="Arial" panose="020B0604020202020204" pitchFamily="34" charset="0"/>
            </a:endParaRPr>
          </a:p>
          <a:p>
            <a:pPr marL="377190" indent="-303530">
              <a:lnSpc>
                <a:spcPct val="100000"/>
              </a:lnSpc>
              <a:spcBef>
                <a:spcPts val="845"/>
              </a:spcBef>
              <a:buAutoNum type="arabicPeriod"/>
              <a:tabLst>
                <a:tab pos="377190" algn="l"/>
              </a:tabLst>
            </a:pPr>
            <a:r>
              <a:rPr lang="en-US" sz="1600" b="1" spc="-5" dirty="0">
                <a:solidFill>
                  <a:srgbClr val="034EA1"/>
                </a:solidFill>
                <a:latin typeface="Arial" panose="020B0604020202020204" pitchFamily="34" charset="0"/>
                <a:cs typeface="Arial" panose="020B0604020202020204" pitchFamily="34" charset="0"/>
              </a:rPr>
              <a:t>Not limited by power supply equipment and environmental factor</a:t>
            </a:r>
            <a:endParaRPr sz="1600" dirty="0">
              <a:latin typeface="Arial" panose="020B0604020202020204" pitchFamily="34" charset="0"/>
              <a:cs typeface="Arial" panose="020B0604020202020204" pitchFamily="34" charset="0"/>
            </a:endParaRPr>
          </a:p>
          <a:p>
            <a:pPr marL="377190" indent="-303530">
              <a:lnSpc>
                <a:spcPct val="100000"/>
              </a:lnSpc>
              <a:spcBef>
                <a:spcPts val="840"/>
              </a:spcBef>
              <a:buAutoNum type="arabicPeriod"/>
              <a:tabLst>
                <a:tab pos="377190" algn="l"/>
              </a:tabLst>
            </a:pPr>
            <a:r>
              <a:rPr lang="en-US" sz="1600" b="1" spc="-10" dirty="0">
                <a:solidFill>
                  <a:srgbClr val="034EA1"/>
                </a:solidFill>
                <a:latin typeface="Arial" panose="020B0604020202020204" pitchFamily="34" charset="0"/>
                <a:cs typeface="Arial" panose="020B0604020202020204" pitchFamily="34" charset="0"/>
              </a:rPr>
              <a:t>Shorter approval time for applications</a:t>
            </a:r>
            <a:endParaRPr sz="1600" dirty="0">
              <a:latin typeface="Arial" panose="020B0604020202020204" pitchFamily="34" charset="0"/>
              <a:cs typeface="Arial" panose="020B0604020202020204" pitchFamily="34" charset="0"/>
            </a:endParaRPr>
          </a:p>
        </p:txBody>
      </p:sp>
      <p:pic>
        <p:nvPicPr>
          <p:cNvPr id="45" name="object 9"/>
          <p:cNvPicPr/>
          <p:nvPr/>
        </p:nvPicPr>
        <p:blipFill>
          <a:blip r:embed="rId3" cstate="print"/>
          <a:stretch>
            <a:fillRect/>
          </a:stretch>
        </p:blipFill>
        <p:spPr>
          <a:xfrm>
            <a:off x="2584348" y="4458253"/>
            <a:ext cx="1649564" cy="1941797"/>
          </a:xfrm>
          <a:prstGeom prst="rect">
            <a:avLst/>
          </a:prstGeom>
        </p:spPr>
      </p:pic>
      <p:pic>
        <p:nvPicPr>
          <p:cNvPr id="46" name="object 19"/>
          <p:cNvPicPr/>
          <p:nvPr/>
        </p:nvPicPr>
        <p:blipFill>
          <a:blip r:embed="rId4" cstate="print"/>
          <a:stretch>
            <a:fillRect/>
          </a:stretch>
        </p:blipFill>
        <p:spPr>
          <a:xfrm>
            <a:off x="10640552" y="6166478"/>
            <a:ext cx="990658" cy="398528"/>
          </a:xfrm>
          <a:prstGeom prst="rect">
            <a:avLst/>
          </a:prstGeom>
        </p:spPr>
      </p:pic>
      <p:grpSp>
        <p:nvGrpSpPr>
          <p:cNvPr id="47" name="object 20"/>
          <p:cNvGrpSpPr/>
          <p:nvPr/>
        </p:nvGrpSpPr>
        <p:grpSpPr>
          <a:xfrm>
            <a:off x="10631633" y="4965459"/>
            <a:ext cx="1018540" cy="1148080"/>
            <a:chOff x="10631633" y="4965459"/>
            <a:chExt cx="1018540" cy="1148080"/>
          </a:xfrm>
        </p:grpSpPr>
        <p:sp>
          <p:nvSpPr>
            <p:cNvPr id="48" name="object 21"/>
            <p:cNvSpPr/>
            <p:nvPr/>
          </p:nvSpPr>
          <p:spPr>
            <a:xfrm>
              <a:off x="10631627" y="5610694"/>
              <a:ext cx="1018540" cy="502920"/>
            </a:xfrm>
            <a:custGeom>
              <a:avLst/>
              <a:gdLst/>
              <a:ahLst/>
              <a:cxnLst/>
              <a:rect l="l" t="t" r="r" b="b"/>
              <a:pathLst>
                <a:path w="1018540" h="502920">
                  <a:moveTo>
                    <a:pt x="505790" y="106324"/>
                  </a:moveTo>
                  <a:lnTo>
                    <a:pt x="466775" y="70802"/>
                  </a:lnTo>
                  <a:lnTo>
                    <a:pt x="459308" y="110566"/>
                  </a:lnTo>
                  <a:lnTo>
                    <a:pt x="444106" y="90373"/>
                  </a:lnTo>
                  <a:lnTo>
                    <a:pt x="408114" y="55079"/>
                  </a:lnTo>
                  <a:lnTo>
                    <a:pt x="376339" y="33401"/>
                  </a:lnTo>
                  <a:lnTo>
                    <a:pt x="341147" y="16637"/>
                  </a:lnTo>
                  <a:lnTo>
                    <a:pt x="303314" y="5461"/>
                  </a:lnTo>
                  <a:lnTo>
                    <a:pt x="263486" y="330"/>
                  </a:lnTo>
                  <a:lnTo>
                    <a:pt x="251206" y="12"/>
                  </a:lnTo>
                  <a:lnTo>
                    <a:pt x="206057" y="4064"/>
                  </a:lnTo>
                  <a:lnTo>
                    <a:pt x="163550" y="15735"/>
                  </a:lnTo>
                  <a:lnTo>
                    <a:pt x="124421" y="34315"/>
                  </a:lnTo>
                  <a:lnTo>
                    <a:pt x="89357" y="59093"/>
                  </a:lnTo>
                  <a:lnTo>
                    <a:pt x="59080" y="89369"/>
                  </a:lnTo>
                  <a:lnTo>
                    <a:pt x="34302" y="124434"/>
                  </a:lnTo>
                  <a:lnTo>
                    <a:pt x="15722" y="163563"/>
                  </a:lnTo>
                  <a:lnTo>
                    <a:pt x="4051" y="206070"/>
                  </a:lnTo>
                  <a:lnTo>
                    <a:pt x="0" y="251218"/>
                  </a:lnTo>
                  <a:lnTo>
                    <a:pt x="4051" y="296379"/>
                  </a:lnTo>
                  <a:lnTo>
                    <a:pt x="15722" y="338874"/>
                  </a:lnTo>
                  <a:lnTo>
                    <a:pt x="34302" y="378015"/>
                  </a:lnTo>
                  <a:lnTo>
                    <a:pt x="59080" y="413080"/>
                  </a:lnTo>
                  <a:lnTo>
                    <a:pt x="89357" y="443357"/>
                  </a:lnTo>
                  <a:lnTo>
                    <a:pt x="124421" y="468134"/>
                  </a:lnTo>
                  <a:lnTo>
                    <a:pt x="163550" y="486714"/>
                  </a:lnTo>
                  <a:lnTo>
                    <a:pt x="206057" y="498386"/>
                  </a:lnTo>
                  <a:lnTo>
                    <a:pt x="251206" y="502437"/>
                  </a:lnTo>
                  <a:lnTo>
                    <a:pt x="283743" y="500329"/>
                  </a:lnTo>
                  <a:lnTo>
                    <a:pt x="315023" y="494207"/>
                  </a:lnTo>
                  <a:lnTo>
                    <a:pt x="344779" y="484327"/>
                  </a:lnTo>
                  <a:lnTo>
                    <a:pt x="372757" y="470979"/>
                  </a:lnTo>
                  <a:lnTo>
                    <a:pt x="372757" y="492721"/>
                  </a:lnTo>
                  <a:lnTo>
                    <a:pt x="493318" y="492721"/>
                  </a:lnTo>
                  <a:lnTo>
                    <a:pt x="493318" y="245148"/>
                  </a:lnTo>
                  <a:lnTo>
                    <a:pt x="246037" y="245148"/>
                  </a:lnTo>
                  <a:lnTo>
                    <a:pt x="246037" y="335356"/>
                  </a:lnTo>
                  <a:lnTo>
                    <a:pt x="244017" y="335648"/>
                  </a:lnTo>
                  <a:lnTo>
                    <a:pt x="190169" y="307809"/>
                  </a:lnTo>
                  <a:lnTo>
                    <a:pt x="168630" y="251218"/>
                  </a:lnTo>
                  <a:lnTo>
                    <a:pt x="175183" y="218846"/>
                  </a:lnTo>
                  <a:lnTo>
                    <a:pt x="193040" y="192366"/>
                  </a:lnTo>
                  <a:lnTo>
                    <a:pt x="219506" y="174510"/>
                  </a:lnTo>
                  <a:lnTo>
                    <a:pt x="251879" y="167957"/>
                  </a:lnTo>
                  <a:lnTo>
                    <a:pt x="277393" y="171958"/>
                  </a:lnTo>
                  <a:lnTo>
                    <a:pt x="299720" y="183121"/>
                  </a:lnTo>
                  <a:lnTo>
                    <a:pt x="317601" y="200190"/>
                  </a:lnTo>
                  <a:lnTo>
                    <a:pt x="329793" y="221894"/>
                  </a:lnTo>
                  <a:lnTo>
                    <a:pt x="372872" y="209702"/>
                  </a:lnTo>
                  <a:lnTo>
                    <a:pt x="354584" y="175006"/>
                  </a:lnTo>
                  <a:lnTo>
                    <a:pt x="326948" y="147662"/>
                  </a:lnTo>
                  <a:lnTo>
                    <a:pt x="292023" y="129743"/>
                  </a:lnTo>
                  <a:lnTo>
                    <a:pt x="251879" y="123304"/>
                  </a:lnTo>
                  <a:lnTo>
                    <a:pt x="202095" y="133362"/>
                  </a:lnTo>
                  <a:lnTo>
                    <a:pt x="161442" y="160769"/>
                  </a:lnTo>
                  <a:lnTo>
                    <a:pt x="134023" y="201434"/>
                  </a:lnTo>
                  <a:lnTo>
                    <a:pt x="123977" y="251218"/>
                  </a:lnTo>
                  <a:lnTo>
                    <a:pt x="134023" y="301015"/>
                  </a:lnTo>
                  <a:lnTo>
                    <a:pt x="161442" y="341680"/>
                  </a:lnTo>
                  <a:lnTo>
                    <a:pt x="202095" y="369087"/>
                  </a:lnTo>
                  <a:lnTo>
                    <a:pt x="251879" y="379145"/>
                  </a:lnTo>
                  <a:lnTo>
                    <a:pt x="279374" y="376174"/>
                  </a:lnTo>
                  <a:lnTo>
                    <a:pt x="304800" y="367677"/>
                  </a:lnTo>
                  <a:lnTo>
                    <a:pt x="327520" y="354317"/>
                  </a:lnTo>
                  <a:lnTo>
                    <a:pt x="346938" y="336715"/>
                  </a:lnTo>
                  <a:lnTo>
                    <a:pt x="290690" y="336715"/>
                  </a:lnTo>
                  <a:lnTo>
                    <a:pt x="290690" y="289814"/>
                  </a:lnTo>
                  <a:lnTo>
                    <a:pt x="448678" y="289814"/>
                  </a:lnTo>
                  <a:lnTo>
                    <a:pt x="448678" y="448068"/>
                  </a:lnTo>
                  <a:lnTo>
                    <a:pt x="404012" y="448068"/>
                  </a:lnTo>
                  <a:lnTo>
                    <a:pt x="404012" y="389928"/>
                  </a:lnTo>
                  <a:lnTo>
                    <a:pt x="372694" y="418096"/>
                  </a:lnTo>
                  <a:lnTo>
                    <a:pt x="336130" y="439470"/>
                  </a:lnTo>
                  <a:lnTo>
                    <a:pt x="295300" y="453034"/>
                  </a:lnTo>
                  <a:lnTo>
                    <a:pt x="251206" y="457784"/>
                  </a:lnTo>
                  <a:lnTo>
                    <a:pt x="203911" y="452323"/>
                  </a:lnTo>
                  <a:lnTo>
                    <a:pt x="160464" y="436753"/>
                  </a:lnTo>
                  <a:lnTo>
                    <a:pt x="122110" y="412343"/>
                  </a:lnTo>
                  <a:lnTo>
                    <a:pt x="90106" y="380339"/>
                  </a:lnTo>
                  <a:lnTo>
                    <a:pt x="65697" y="341972"/>
                  </a:lnTo>
                  <a:lnTo>
                    <a:pt x="50139" y="298526"/>
                  </a:lnTo>
                  <a:lnTo>
                    <a:pt x="44678" y="251218"/>
                  </a:lnTo>
                  <a:lnTo>
                    <a:pt x="50139" y="203911"/>
                  </a:lnTo>
                  <a:lnTo>
                    <a:pt x="65697" y="160464"/>
                  </a:lnTo>
                  <a:lnTo>
                    <a:pt x="90106" y="122110"/>
                  </a:lnTo>
                  <a:lnTo>
                    <a:pt x="122110" y="90106"/>
                  </a:lnTo>
                  <a:lnTo>
                    <a:pt x="160464" y="65697"/>
                  </a:lnTo>
                  <a:lnTo>
                    <a:pt x="203911" y="50139"/>
                  </a:lnTo>
                  <a:lnTo>
                    <a:pt x="251206" y="44678"/>
                  </a:lnTo>
                  <a:lnTo>
                    <a:pt x="269163" y="45453"/>
                  </a:lnTo>
                  <a:lnTo>
                    <a:pt x="308190" y="52654"/>
                  </a:lnTo>
                  <a:lnTo>
                    <a:pt x="344589" y="67056"/>
                  </a:lnTo>
                  <a:lnTo>
                    <a:pt x="385318" y="94361"/>
                  </a:lnTo>
                  <a:lnTo>
                    <a:pt x="416534" y="127673"/>
                  </a:lnTo>
                  <a:lnTo>
                    <a:pt x="429285" y="146812"/>
                  </a:lnTo>
                  <a:lnTo>
                    <a:pt x="386359" y="159118"/>
                  </a:lnTo>
                  <a:lnTo>
                    <a:pt x="425373" y="194640"/>
                  </a:lnTo>
                  <a:lnTo>
                    <a:pt x="493052" y="175615"/>
                  </a:lnTo>
                  <a:lnTo>
                    <a:pt x="505790" y="106324"/>
                  </a:lnTo>
                  <a:close/>
                </a:path>
                <a:path w="1018540" h="502920">
                  <a:moveTo>
                    <a:pt x="895451" y="251218"/>
                  </a:moveTo>
                  <a:lnTo>
                    <a:pt x="885393" y="201422"/>
                  </a:lnTo>
                  <a:lnTo>
                    <a:pt x="862825" y="167957"/>
                  </a:lnTo>
                  <a:lnTo>
                    <a:pt x="857986" y="160769"/>
                  </a:lnTo>
                  <a:lnTo>
                    <a:pt x="850785" y="155917"/>
                  </a:lnTo>
                  <a:lnTo>
                    <a:pt x="850785" y="251218"/>
                  </a:lnTo>
                  <a:lnTo>
                    <a:pt x="844232" y="283591"/>
                  </a:lnTo>
                  <a:lnTo>
                    <a:pt x="826376" y="310070"/>
                  </a:lnTo>
                  <a:lnTo>
                    <a:pt x="799909" y="327939"/>
                  </a:lnTo>
                  <a:lnTo>
                    <a:pt x="767537" y="334492"/>
                  </a:lnTo>
                  <a:lnTo>
                    <a:pt x="735152" y="327939"/>
                  </a:lnTo>
                  <a:lnTo>
                    <a:pt x="708685" y="310070"/>
                  </a:lnTo>
                  <a:lnTo>
                    <a:pt x="690816" y="283591"/>
                  </a:lnTo>
                  <a:lnTo>
                    <a:pt x="684276" y="251218"/>
                  </a:lnTo>
                  <a:lnTo>
                    <a:pt x="690816" y="218846"/>
                  </a:lnTo>
                  <a:lnTo>
                    <a:pt x="708685" y="192366"/>
                  </a:lnTo>
                  <a:lnTo>
                    <a:pt x="735152" y="174510"/>
                  </a:lnTo>
                  <a:lnTo>
                    <a:pt x="767537" y="167957"/>
                  </a:lnTo>
                  <a:lnTo>
                    <a:pt x="799909" y="174510"/>
                  </a:lnTo>
                  <a:lnTo>
                    <a:pt x="826376" y="192366"/>
                  </a:lnTo>
                  <a:lnTo>
                    <a:pt x="844232" y="218846"/>
                  </a:lnTo>
                  <a:lnTo>
                    <a:pt x="850785" y="251218"/>
                  </a:lnTo>
                  <a:lnTo>
                    <a:pt x="850785" y="155917"/>
                  </a:lnTo>
                  <a:lnTo>
                    <a:pt x="817321" y="133350"/>
                  </a:lnTo>
                  <a:lnTo>
                    <a:pt x="767537" y="123304"/>
                  </a:lnTo>
                  <a:lnTo>
                    <a:pt x="717740" y="133350"/>
                  </a:lnTo>
                  <a:lnTo>
                    <a:pt x="677075" y="160769"/>
                  </a:lnTo>
                  <a:lnTo>
                    <a:pt x="649655" y="201422"/>
                  </a:lnTo>
                  <a:lnTo>
                    <a:pt x="639610" y="251218"/>
                  </a:lnTo>
                  <a:lnTo>
                    <a:pt x="649655" y="301015"/>
                  </a:lnTo>
                  <a:lnTo>
                    <a:pt x="677075" y="341680"/>
                  </a:lnTo>
                  <a:lnTo>
                    <a:pt x="717740" y="369087"/>
                  </a:lnTo>
                  <a:lnTo>
                    <a:pt x="767537" y="379145"/>
                  </a:lnTo>
                  <a:lnTo>
                    <a:pt x="817321" y="369087"/>
                  </a:lnTo>
                  <a:lnTo>
                    <a:pt x="857986" y="341680"/>
                  </a:lnTo>
                  <a:lnTo>
                    <a:pt x="862825" y="334492"/>
                  </a:lnTo>
                  <a:lnTo>
                    <a:pt x="885393" y="301015"/>
                  </a:lnTo>
                  <a:lnTo>
                    <a:pt x="895451" y="251218"/>
                  </a:lnTo>
                  <a:close/>
                </a:path>
                <a:path w="1018540" h="502920">
                  <a:moveTo>
                    <a:pt x="1018032" y="251218"/>
                  </a:moveTo>
                  <a:lnTo>
                    <a:pt x="1013993" y="206070"/>
                  </a:lnTo>
                  <a:lnTo>
                    <a:pt x="1002322" y="163563"/>
                  </a:lnTo>
                  <a:lnTo>
                    <a:pt x="983742" y="124421"/>
                  </a:lnTo>
                  <a:lnTo>
                    <a:pt x="973391" y="109791"/>
                  </a:lnTo>
                  <a:lnTo>
                    <a:pt x="973391" y="251218"/>
                  </a:lnTo>
                  <a:lnTo>
                    <a:pt x="967930" y="298526"/>
                  </a:lnTo>
                  <a:lnTo>
                    <a:pt x="952373" y="341985"/>
                  </a:lnTo>
                  <a:lnTo>
                    <a:pt x="927963" y="380339"/>
                  </a:lnTo>
                  <a:lnTo>
                    <a:pt x="895959" y="412343"/>
                  </a:lnTo>
                  <a:lnTo>
                    <a:pt x="857605" y="436753"/>
                  </a:lnTo>
                  <a:lnTo>
                    <a:pt x="814158" y="452310"/>
                  </a:lnTo>
                  <a:lnTo>
                    <a:pt x="766851" y="457771"/>
                  </a:lnTo>
                  <a:lnTo>
                    <a:pt x="719556" y="452310"/>
                  </a:lnTo>
                  <a:lnTo>
                    <a:pt x="676109" y="436753"/>
                  </a:lnTo>
                  <a:lnTo>
                    <a:pt x="637755" y="412343"/>
                  </a:lnTo>
                  <a:lnTo>
                    <a:pt x="605751" y="380339"/>
                  </a:lnTo>
                  <a:lnTo>
                    <a:pt x="581342" y="341985"/>
                  </a:lnTo>
                  <a:lnTo>
                    <a:pt x="565785" y="298526"/>
                  </a:lnTo>
                  <a:lnTo>
                    <a:pt x="560311" y="251218"/>
                  </a:lnTo>
                  <a:lnTo>
                    <a:pt x="565785" y="203923"/>
                  </a:lnTo>
                  <a:lnTo>
                    <a:pt x="581342" y="160464"/>
                  </a:lnTo>
                  <a:lnTo>
                    <a:pt x="605751" y="122110"/>
                  </a:lnTo>
                  <a:lnTo>
                    <a:pt x="637755" y="90106"/>
                  </a:lnTo>
                  <a:lnTo>
                    <a:pt x="676109" y="65697"/>
                  </a:lnTo>
                  <a:lnTo>
                    <a:pt x="719556" y="50139"/>
                  </a:lnTo>
                  <a:lnTo>
                    <a:pt x="766851" y="44665"/>
                  </a:lnTo>
                  <a:lnTo>
                    <a:pt x="814158" y="50139"/>
                  </a:lnTo>
                  <a:lnTo>
                    <a:pt x="857605" y="65697"/>
                  </a:lnTo>
                  <a:lnTo>
                    <a:pt x="895959" y="90106"/>
                  </a:lnTo>
                  <a:lnTo>
                    <a:pt x="927963" y="122110"/>
                  </a:lnTo>
                  <a:lnTo>
                    <a:pt x="952373" y="160464"/>
                  </a:lnTo>
                  <a:lnTo>
                    <a:pt x="967930" y="203923"/>
                  </a:lnTo>
                  <a:lnTo>
                    <a:pt x="973391" y="251218"/>
                  </a:lnTo>
                  <a:lnTo>
                    <a:pt x="973391" y="109791"/>
                  </a:lnTo>
                  <a:lnTo>
                    <a:pt x="928687" y="59093"/>
                  </a:lnTo>
                  <a:lnTo>
                    <a:pt x="893635" y="34302"/>
                  </a:lnTo>
                  <a:lnTo>
                    <a:pt x="854494" y="15722"/>
                  </a:lnTo>
                  <a:lnTo>
                    <a:pt x="811999" y="4051"/>
                  </a:lnTo>
                  <a:lnTo>
                    <a:pt x="766851" y="0"/>
                  </a:lnTo>
                  <a:lnTo>
                    <a:pt x="721702" y="4051"/>
                  </a:lnTo>
                  <a:lnTo>
                    <a:pt x="679196" y="15722"/>
                  </a:lnTo>
                  <a:lnTo>
                    <a:pt x="640067" y="34302"/>
                  </a:lnTo>
                  <a:lnTo>
                    <a:pt x="605002" y="59093"/>
                  </a:lnTo>
                  <a:lnTo>
                    <a:pt x="574725" y="89369"/>
                  </a:lnTo>
                  <a:lnTo>
                    <a:pt x="549948" y="124421"/>
                  </a:lnTo>
                  <a:lnTo>
                    <a:pt x="531368" y="163563"/>
                  </a:lnTo>
                  <a:lnTo>
                    <a:pt x="519696" y="206070"/>
                  </a:lnTo>
                  <a:lnTo>
                    <a:pt x="515645" y="251218"/>
                  </a:lnTo>
                  <a:lnTo>
                    <a:pt x="519696" y="296379"/>
                  </a:lnTo>
                  <a:lnTo>
                    <a:pt x="531368" y="338874"/>
                  </a:lnTo>
                  <a:lnTo>
                    <a:pt x="549948" y="378015"/>
                  </a:lnTo>
                  <a:lnTo>
                    <a:pt x="574725" y="413067"/>
                  </a:lnTo>
                  <a:lnTo>
                    <a:pt x="605002" y="443344"/>
                  </a:lnTo>
                  <a:lnTo>
                    <a:pt x="640067" y="468134"/>
                  </a:lnTo>
                  <a:lnTo>
                    <a:pt x="679196" y="486714"/>
                  </a:lnTo>
                  <a:lnTo>
                    <a:pt x="721702" y="498386"/>
                  </a:lnTo>
                  <a:lnTo>
                    <a:pt x="766851" y="502424"/>
                  </a:lnTo>
                  <a:lnTo>
                    <a:pt x="811999" y="498386"/>
                  </a:lnTo>
                  <a:lnTo>
                    <a:pt x="854494" y="486714"/>
                  </a:lnTo>
                  <a:lnTo>
                    <a:pt x="893635" y="468134"/>
                  </a:lnTo>
                  <a:lnTo>
                    <a:pt x="908278" y="457771"/>
                  </a:lnTo>
                  <a:lnTo>
                    <a:pt x="928687" y="443344"/>
                  </a:lnTo>
                  <a:lnTo>
                    <a:pt x="958964" y="413067"/>
                  </a:lnTo>
                  <a:lnTo>
                    <a:pt x="983742" y="378015"/>
                  </a:lnTo>
                  <a:lnTo>
                    <a:pt x="1002322" y="338874"/>
                  </a:lnTo>
                  <a:lnTo>
                    <a:pt x="1013993" y="296379"/>
                  </a:lnTo>
                  <a:lnTo>
                    <a:pt x="1018032" y="251218"/>
                  </a:lnTo>
                  <a:close/>
                </a:path>
              </a:pathLst>
            </a:custGeom>
            <a:solidFill>
              <a:srgbClr val="00BABB"/>
            </a:solidFill>
          </p:spPr>
          <p:txBody>
            <a:bodyPr wrap="square" lIns="0" tIns="0" rIns="0" bIns="0" rtlCol="0"/>
            <a:lstStyle/>
            <a:p>
              <a:endParaRPr>
                <a:latin typeface="Arial" panose="020B0604020202020204" pitchFamily="34" charset="0"/>
                <a:cs typeface="Arial" panose="020B0604020202020204" pitchFamily="34" charset="0"/>
              </a:endParaRPr>
            </a:p>
          </p:txBody>
        </p:sp>
        <p:pic>
          <p:nvPicPr>
            <p:cNvPr id="49" name="object 22"/>
            <p:cNvPicPr/>
            <p:nvPr/>
          </p:nvPicPr>
          <p:blipFill>
            <a:blip r:embed="rId5" cstate="print"/>
            <a:stretch>
              <a:fillRect/>
            </a:stretch>
          </p:blipFill>
          <p:spPr>
            <a:xfrm>
              <a:off x="10640694" y="4965459"/>
              <a:ext cx="997915" cy="672446"/>
            </a:xfrm>
            <a:prstGeom prst="rect">
              <a:avLst/>
            </a:prstGeom>
          </p:spPr>
        </p:pic>
      </p:grpSp>
      <p:sp>
        <p:nvSpPr>
          <p:cNvPr id="50" name="object 8"/>
          <p:cNvSpPr txBox="1"/>
          <p:nvPr/>
        </p:nvSpPr>
        <p:spPr>
          <a:xfrm>
            <a:off x="4471237" y="4737337"/>
            <a:ext cx="5096510" cy="1663917"/>
          </a:xfrm>
          <a:prstGeom prst="rect">
            <a:avLst/>
          </a:prstGeom>
        </p:spPr>
        <p:txBody>
          <a:bodyPr vert="horz" wrap="square" lIns="0" tIns="225425" rIns="0" bIns="0" rtlCol="0">
            <a:spAutoFit/>
          </a:bodyPr>
          <a:lstStyle/>
          <a:p>
            <a:pPr marL="377190" indent="-303530">
              <a:lnSpc>
                <a:spcPct val="100000"/>
              </a:lnSpc>
              <a:spcBef>
                <a:spcPts val="1639"/>
              </a:spcBef>
              <a:buAutoNum type="arabicPeriod"/>
              <a:tabLst>
                <a:tab pos="377190" algn="l"/>
              </a:tabLst>
            </a:pPr>
            <a:r>
              <a:rPr lang="en-US" altLang="zh-TW" sz="1600" b="1" spc="-5" dirty="0">
                <a:solidFill>
                  <a:srgbClr val="034EA2"/>
                </a:solidFill>
                <a:latin typeface="Arial" panose="020B0604020202020204" pitchFamily="34" charset="0"/>
                <a:cs typeface="Arial" panose="020B0604020202020204" pitchFamily="34" charset="0"/>
              </a:rPr>
              <a:t>Equipped with advanced </a:t>
            </a:r>
            <a:r>
              <a:rPr lang="en-US" altLang="zh-TW" sz="1600" b="1" spc="-5" dirty="0" err="1">
                <a:solidFill>
                  <a:srgbClr val="034EA2"/>
                </a:solidFill>
                <a:latin typeface="Arial" panose="020B0604020202020204" pitchFamily="34" charset="0"/>
                <a:cs typeface="Arial" panose="020B0604020202020204" pitchFamily="34" charset="0"/>
              </a:rPr>
              <a:t>deodourisation</a:t>
            </a:r>
            <a:r>
              <a:rPr lang="en-US" altLang="zh-TW" sz="1600" b="1" spc="-5" dirty="0">
                <a:solidFill>
                  <a:srgbClr val="034EA2"/>
                </a:solidFill>
                <a:latin typeface="Arial" panose="020B0604020202020204" pitchFamily="34" charset="0"/>
                <a:cs typeface="Arial" panose="020B0604020202020204" pitchFamily="34" charset="0"/>
              </a:rPr>
              <a:t> system  and automatic reminders for bin replacement</a:t>
            </a:r>
            <a:endParaRPr sz="1600" dirty="0">
              <a:latin typeface="Arial" panose="020B0604020202020204" pitchFamily="34" charset="0"/>
              <a:cs typeface="Arial" panose="020B0604020202020204" pitchFamily="34" charset="0"/>
            </a:endParaRPr>
          </a:p>
          <a:p>
            <a:pPr marL="377190" indent="-303530">
              <a:lnSpc>
                <a:spcPct val="100000"/>
              </a:lnSpc>
              <a:spcBef>
                <a:spcPts val="845"/>
              </a:spcBef>
              <a:buAutoNum type="arabicPeriod"/>
              <a:tabLst>
                <a:tab pos="377190" algn="l"/>
              </a:tabLst>
            </a:pPr>
            <a:r>
              <a:rPr lang="en-US" altLang="zh-TW" sz="1600" b="1" spc="-5" dirty="0">
                <a:solidFill>
                  <a:srgbClr val="034EA2"/>
                </a:solidFill>
                <a:latin typeface="Arial" panose="020B0604020202020204" pitchFamily="34" charset="0"/>
                <a:cs typeface="Arial" panose="020B0604020202020204" pitchFamily="34" charset="0"/>
              </a:rPr>
              <a:t>Requires </a:t>
            </a:r>
            <a:r>
              <a:rPr lang="en-US" altLang="zh-TW" sz="1600" b="1" spc="-5" dirty="0">
                <a:solidFill>
                  <a:srgbClr val="034EA1"/>
                </a:solidFill>
                <a:latin typeface="Arial" panose="020B0604020202020204" pitchFamily="34" charset="0"/>
                <a:cs typeface="Arial" panose="020B0604020202020204" pitchFamily="34" charset="0"/>
              </a:rPr>
              <a:t>connection to power source and good communication network coverage</a:t>
            </a:r>
            <a:endParaRPr sz="1600" dirty="0">
              <a:latin typeface="Arial" panose="020B0604020202020204" pitchFamily="34" charset="0"/>
              <a:cs typeface="Arial" panose="020B0604020202020204" pitchFamily="34" charset="0"/>
            </a:endParaRPr>
          </a:p>
          <a:p>
            <a:pPr marL="377190" indent="-303530">
              <a:lnSpc>
                <a:spcPct val="100000"/>
              </a:lnSpc>
              <a:spcBef>
                <a:spcPts val="840"/>
              </a:spcBef>
              <a:buAutoNum type="arabicPeriod"/>
              <a:tabLst>
                <a:tab pos="377190" algn="l"/>
              </a:tabLst>
            </a:pPr>
            <a:r>
              <a:rPr lang="en-US" sz="1600" b="1" spc="-5" dirty="0">
                <a:solidFill>
                  <a:srgbClr val="034EA2"/>
                </a:solidFill>
                <a:latin typeface="Arial" panose="020B0604020202020204" pitchFamily="34" charset="0"/>
                <a:cs typeface="Arial" panose="020B0604020202020204" pitchFamily="34" charset="0"/>
              </a:rPr>
              <a:t>Earn GREEN$ by recycling</a:t>
            </a:r>
            <a:endParaRPr sz="1600" dirty="0">
              <a:latin typeface="Arial" panose="020B0604020202020204" pitchFamily="34" charset="0"/>
              <a:cs typeface="Arial" panose="020B0604020202020204" pitchFamily="34" charset="0"/>
            </a:endParaRPr>
          </a:p>
        </p:txBody>
      </p:sp>
      <p:sp>
        <p:nvSpPr>
          <p:cNvPr id="4" name="矩形 3"/>
          <p:cNvSpPr/>
          <p:nvPr/>
        </p:nvSpPr>
        <p:spPr>
          <a:xfrm>
            <a:off x="4349098" y="4449609"/>
            <a:ext cx="4875374" cy="461665"/>
          </a:xfrm>
          <a:prstGeom prst="rect">
            <a:avLst/>
          </a:prstGeom>
        </p:spPr>
        <p:txBody>
          <a:bodyPr wrap="none">
            <a:spAutoFit/>
          </a:bodyPr>
          <a:lstStyle/>
          <a:p>
            <a:pPr marL="12700">
              <a:lnSpc>
                <a:spcPct val="100000"/>
              </a:lnSpc>
            </a:pPr>
            <a:r>
              <a:rPr lang="en-GB" altLang="zh-TW" sz="2400" b="1" spc="-10" dirty="0">
                <a:solidFill>
                  <a:srgbClr val="2F1271"/>
                </a:solidFill>
                <a:latin typeface="Arial" panose="020B0604020202020204" pitchFamily="34" charset="0"/>
                <a:ea typeface="Noto Sans HK" panose="020B0500000000000000" pitchFamily="34" charset="-120"/>
                <a:cs typeface="Arial" panose="020B0604020202020204" pitchFamily="34" charset="0"/>
              </a:rPr>
              <a:t>Smart food waste recycling bins</a:t>
            </a:r>
            <a:endParaRPr lang="zh-TW" altLang="en-US" sz="2400" dirty="0">
              <a:latin typeface="Arial" panose="020B0604020202020204" pitchFamily="34" charset="0"/>
              <a:ea typeface="Noto Sans HK" panose="020B0500000000000000" pitchFamily="34" charset="-120"/>
              <a:cs typeface="Arial" panose="020B0604020202020204" pitchFamily="34" charset="0"/>
            </a:endParaRPr>
          </a:p>
        </p:txBody>
      </p:sp>
      <p:sp>
        <p:nvSpPr>
          <p:cNvPr id="5" name="矩形 4"/>
          <p:cNvSpPr/>
          <p:nvPr/>
        </p:nvSpPr>
        <p:spPr>
          <a:xfrm>
            <a:off x="4349098" y="1984391"/>
            <a:ext cx="5631670" cy="461665"/>
          </a:xfrm>
          <a:prstGeom prst="rect">
            <a:avLst/>
          </a:prstGeom>
        </p:spPr>
        <p:txBody>
          <a:bodyPr wrap="none">
            <a:spAutoFit/>
          </a:bodyPr>
          <a:lstStyle/>
          <a:p>
            <a:pPr marL="12700">
              <a:lnSpc>
                <a:spcPct val="100000"/>
              </a:lnSpc>
              <a:spcBef>
                <a:spcPts val="1775"/>
              </a:spcBef>
            </a:pPr>
            <a:r>
              <a:rPr lang="en-GB" altLang="zh-TW" sz="2400" b="1" spc="-10" dirty="0">
                <a:solidFill>
                  <a:srgbClr val="7E1083"/>
                </a:solidFill>
                <a:latin typeface="Arial" panose="020B0604020202020204" pitchFamily="34" charset="0"/>
                <a:ea typeface="Noto Sans HK" panose="020B0500000000000000" pitchFamily="34" charset="-120"/>
                <a:cs typeface="Arial" panose="020B0604020202020204" pitchFamily="34" charset="0"/>
              </a:rPr>
              <a:t>Traditional food waste recycling bins </a:t>
            </a:r>
            <a:endParaRPr lang="zh-TW" altLang="en-US" sz="2400" b="1" dirty="0">
              <a:latin typeface="Arial" panose="020B0604020202020204" pitchFamily="34" charset="0"/>
              <a:ea typeface="Noto Sans HK" panose="020B0500000000000000" pitchFamily="34" charset="-120"/>
              <a:cs typeface="Arial" panose="020B0604020202020204" pitchFamily="34" charset="0"/>
            </a:endParaRPr>
          </a:p>
        </p:txBody>
      </p:sp>
    </p:spTree>
    <p:extLst>
      <p:ext uri="{BB962C8B-B14F-4D97-AF65-F5344CB8AC3E}">
        <p14:creationId xmlns:p14="http://schemas.microsoft.com/office/powerpoint/2010/main" val="18362492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en-US" altLang="zh-TW" sz="2000" spc="-10" dirty="0"/>
              <a:t>Steps for domestic food waste recycling</a:t>
            </a:r>
            <a:endParaRPr lang="zh-HK" altLang="en-US" sz="2000" dirty="0"/>
          </a:p>
        </p:txBody>
      </p:sp>
      <p:grpSp>
        <p:nvGrpSpPr>
          <p:cNvPr id="14" name="object 13"/>
          <p:cNvGrpSpPr/>
          <p:nvPr/>
        </p:nvGrpSpPr>
        <p:grpSpPr>
          <a:xfrm>
            <a:off x="0" y="3200114"/>
            <a:ext cx="12192000" cy="419100"/>
            <a:chOff x="0" y="3200114"/>
            <a:chExt cx="12192000" cy="419100"/>
          </a:xfrm>
        </p:grpSpPr>
        <p:pic>
          <p:nvPicPr>
            <p:cNvPr id="15" name="object 14"/>
            <p:cNvPicPr/>
            <p:nvPr/>
          </p:nvPicPr>
          <p:blipFill>
            <a:blip r:embed="rId2" cstate="print"/>
            <a:stretch>
              <a:fillRect/>
            </a:stretch>
          </p:blipFill>
          <p:spPr>
            <a:xfrm>
              <a:off x="0" y="3445928"/>
              <a:ext cx="12192000" cy="64973"/>
            </a:xfrm>
            <a:prstGeom prst="rect">
              <a:avLst/>
            </a:prstGeom>
          </p:spPr>
        </p:pic>
        <p:sp>
          <p:nvSpPr>
            <p:cNvPr id="16" name="object 15"/>
            <p:cNvSpPr/>
            <p:nvPr/>
          </p:nvSpPr>
          <p:spPr>
            <a:xfrm>
              <a:off x="1860685" y="3200114"/>
              <a:ext cx="0" cy="87630"/>
            </a:xfrm>
            <a:custGeom>
              <a:avLst/>
              <a:gdLst/>
              <a:ahLst/>
              <a:cxnLst/>
              <a:rect l="l" t="t" r="r" b="b"/>
              <a:pathLst>
                <a:path h="87629">
                  <a:moveTo>
                    <a:pt x="0" y="0"/>
                  </a:moveTo>
                  <a:lnTo>
                    <a:pt x="0" y="87007"/>
                  </a:lnTo>
                </a:path>
              </a:pathLst>
            </a:custGeom>
            <a:ln w="18948">
              <a:solidFill>
                <a:srgbClr val="771081"/>
              </a:solidFill>
              <a:prstDash val="dash"/>
            </a:ln>
          </p:spPr>
          <p:txBody>
            <a:bodyPr wrap="square" lIns="0" tIns="0" rIns="0" bIns="0" rtlCol="0"/>
            <a:lstStyle/>
            <a:p>
              <a:endParaRPr>
                <a:latin typeface="Arial" panose="020B0604020202020204" pitchFamily="34" charset="0"/>
                <a:cs typeface="Arial" panose="020B0604020202020204" pitchFamily="34" charset="0"/>
              </a:endParaRPr>
            </a:p>
          </p:txBody>
        </p:sp>
        <p:sp>
          <p:nvSpPr>
            <p:cNvPr id="17" name="object 16"/>
            <p:cNvSpPr/>
            <p:nvPr/>
          </p:nvSpPr>
          <p:spPr>
            <a:xfrm>
              <a:off x="1860685" y="3316117"/>
              <a:ext cx="0" cy="57150"/>
            </a:xfrm>
            <a:custGeom>
              <a:avLst/>
              <a:gdLst/>
              <a:ahLst/>
              <a:cxnLst/>
              <a:rect l="l" t="t" r="r" b="b"/>
              <a:pathLst>
                <a:path h="57150">
                  <a:moveTo>
                    <a:pt x="0" y="0"/>
                  </a:moveTo>
                  <a:lnTo>
                    <a:pt x="0" y="56832"/>
                  </a:lnTo>
                </a:path>
              </a:pathLst>
            </a:custGeom>
            <a:ln w="18948">
              <a:solidFill>
                <a:srgbClr val="771081"/>
              </a:solidFill>
            </a:ln>
          </p:spPr>
          <p:txBody>
            <a:bodyPr wrap="square" lIns="0" tIns="0" rIns="0" bIns="0" rtlCol="0"/>
            <a:lstStyle/>
            <a:p>
              <a:endParaRPr>
                <a:latin typeface="Arial" panose="020B0604020202020204" pitchFamily="34" charset="0"/>
                <a:cs typeface="Arial" panose="020B0604020202020204" pitchFamily="34" charset="0"/>
              </a:endParaRPr>
            </a:p>
          </p:txBody>
        </p:sp>
        <p:sp>
          <p:nvSpPr>
            <p:cNvPr id="18" name="object 17"/>
            <p:cNvSpPr/>
            <p:nvPr/>
          </p:nvSpPr>
          <p:spPr>
            <a:xfrm>
              <a:off x="1720091" y="3337824"/>
              <a:ext cx="281305" cy="281305"/>
            </a:xfrm>
            <a:custGeom>
              <a:avLst/>
              <a:gdLst/>
              <a:ahLst/>
              <a:cxnLst/>
              <a:rect l="l" t="t" r="r" b="b"/>
              <a:pathLst>
                <a:path w="281305" h="281304">
                  <a:moveTo>
                    <a:pt x="140588" y="0"/>
                  </a:moveTo>
                  <a:lnTo>
                    <a:pt x="96150" y="7168"/>
                  </a:lnTo>
                  <a:lnTo>
                    <a:pt x="57557" y="27129"/>
                  </a:lnTo>
                  <a:lnTo>
                    <a:pt x="27124" y="57566"/>
                  </a:lnTo>
                  <a:lnTo>
                    <a:pt x="7167" y="96162"/>
                  </a:lnTo>
                  <a:lnTo>
                    <a:pt x="0" y="140601"/>
                  </a:lnTo>
                  <a:lnTo>
                    <a:pt x="7167" y="185041"/>
                  </a:lnTo>
                  <a:lnTo>
                    <a:pt x="27124" y="223637"/>
                  </a:lnTo>
                  <a:lnTo>
                    <a:pt x="57557" y="254074"/>
                  </a:lnTo>
                  <a:lnTo>
                    <a:pt x="96150" y="274035"/>
                  </a:lnTo>
                  <a:lnTo>
                    <a:pt x="140588" y="281203"/>
                  </a:lnTo>
                  <a:lnTo>
                    <a:pt x="185028" y="274035"/>
                  </a:lnTo>
                  <a:lnTo>
                    <a:pt x="223624" y="254074"/>
                  </a:lnTo>
                  <a:lnTo>
                    <a:pt x="254061" y="223637"/>
                  </a:lnTo>
                  <a:lnTo>
                    <a:pt x="274022" y="185041"/>
                  </a:lnTo>
                  <a:lnTo>
                    <a:pt x="281190" y="140601"/>
                  </a:lnTo>
                  <a:lnTo>
                    <a:pt x="274022" y="96162"/>
                  </a:lnTo>
                  <a:lnTo>
                    <a:pt x="254061" y="57566"/>
                  </a:lnTo>
                  <a:lnTo>
                    <a:pt x="223624" y="27129"/>
                  </a:lnTo>
                  <a:lnTo>
                    <a:pt x="185028" y="7168"/>
                  </a:lnTo>
                  <a:lnTo>
                    <a:pt x="140588" y="0"/>
                  </a:lnTo>
                  <a:close/>
                </a:path>
              </a:pathLst>
            </a:custGeom>
            <a:solidFill>
              <a:srgbClr val="771081"/>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9" name="object 18"/>
            <p:cNvSpPr/>
            <p:nvPr/>
          </p:nvSpPr>
          <p:spPr>
            <a:xfrm>
              <a:off x="4684228" y="3200114"/>
              <a:ext cx="0" cy="87630"/>
            </a:xfrm>
            <a:custGeom>
              <a:avLst/>
              <a:gdLst/>
              <a:ahLst/>
              <a:cxnLst/>
              <a:rect l="l" t="t" r="r" b="b"/>
              <a:pathLst>
                <a:path h="87629">
                  <a:moveTo>
                    <a:pt x="0" y="0"/>
                  </a:moveTo>
                  <a:lnTo>
                    <a:pt x="0" y="87007"/>
                  </a:lnTo>
                </a:path>
              </a:pathLst>
            </a:custGeom>
            <a:ln w="18948">
              <a:solidFill>
                <a:srgbClr val="64117C"/>
              </a:solidFill>
              <a:prstDash val="dash"/>
            </a:ln>
          </p:spPr>
          <p:txBody>
            <a:bodyPr wrap="square" lIns="0" tIns="0" rIns="0" bIns="0" rtlCol="0"/>
            <a:lstStyle/>
            <a:p>
              <a:endParaRPr>
                <a:latin typeface="Arial" panose="020B0604020202020204" pitchFamily="34" charset="0"/>
                <a:cs typeface="Arial" panose="020B0604020202020204" pitchFamily="34" charset="0"/>
              </a:endParaRPr>
            </a:p>
          </p:txBody>
        </p:sp>
        <p:sp>
          <p:nvSpPr>
            <p:cNvPr id="20" name="object 19"/>
            <p:cNvSpPr/>
            <p:nvPr/>
          </p:nvSpPr>
          <p:spPr>
            <a:xfrm>
              <a:off x="4684228" y="3316117"/>
              <a:ext cx="0" cy="57150"/>
            </a:xfrm>
            <a:custGeom>
              <a:avLst/>
              <a:gdLst/>
              <a:ahLst/>
              <a:cxnLst/>
              <a:rect l="l" t="t" r="r" b="b"/>
              <a:pathLst>
                <a:path h="57150">
                  <a:moveTo>
                    <a:pt x="0" y="0"/>
                  </a:moveTo>
                  <a:lnTo>
                    <a:pt x="0" y="56832"/>
                  </a:lnTo>
                </a:path>
              </a:pathLst>
            </a:custGeom>
            <a:ln w="18948">
              <a:solidFill>
                <a:srgbClr val="64117C"/>
              </a:solidFill>
            </a:ln>
          </p:spPr>
          <p:txBody>
            <a:bodyPr wrap="square" lIns="0" tIns="0" rIns="0" bIns="0" rtlCol="0"/>
            <a:lstStyle/>
            <a:p>
              <a:endParaRPr>
                <a:latin typeface="Arial" panose="020B0604020202020204" pitchFamily="34" charset="0"/>
                <a:cs typeface="Arial" panose="020B0604020202020204" pitchFamily="34" charset="0"/>
              </a:endParaRPr>
            </a:p>
          </p:txBody>
        </p:sp>
        <p:sp>
          <p:nvSpPr>
            <p:cNvPr id="21" name="object 20"/>
            <p:cNvSpPr/>
            <p:nvPr/>
          </p:nvSpPr>
          <p:spPr>
            <a:xfrm>
              <a:off x="4543634" y="3337824"/>
              <a:ext cx="281305" cy="281305"/>
            </a:xfrm>
            <a:custGeom>
              <a:avLst/>
              <a:gdLst/>
              <a:ahLst/>
              <a:cxnLst/>
              <a:rect l="l" t="t" r="r" b="b"/>
              <a:pathLst>
                <a:path w="281304" h="281304">
                  <a:moveTo>
                    <a:pt x="140589" y="0"/>
                  </a:moveTo>
                  <a:lnTo>
                    <a:pt x="96150" y="7168"/>
                  </a:lnTo>
                  <a:lnTo>
                    <a:pt x="57557" y="27129"/>
                  </a:lnTo>
                  <a:lnTo>
                    <a:pt x="27124" y="57566"/>
                  </a:lnTo>
                  <a:lnTo>
                    <a:pt x="7167" y="96162"/>
                  </a:lnTo>
                  <a:lnTo>
                    <a:pt x="0" y="140601"/>
                  </a:lnTo>
                  <a:lnTo>
                    <a:pt x="7167" y="185041"/>
                  </a:lnTo>
                  <a:lnTo>
                    <a:pt x="27124" y="223637"/>
                  </a:lnTo>
                  <a:lnTo>
                    <a:pt x="57557" y="254074"/>
                  </a:lnTo>
                  <a:lnTo>
                    <a:pt x="96150" y="274035"/>
                  </a:lnTo>
                  <a:lnTo>
                    <a:pt x="140589" y="281203"/>
                  </a:lnTo>
                  <a:lnTo>
                    <a:pt x="185028" y="274035"/>
                  </a:lnTo>
                  <a:lnTo>
                    <a:pt x="223624" y="254074"/>
                  </a:lnTo>
                  <a:lnTo>
                    <a:pt x="254061" y="223637"/>
                  </a:lnTo>
                  <a:lnTo>
                    <a:pt x="274022" y="185041"/>
                  </a:lnTo>
                  <a:lnTo>
                    <a:pt x="281190" y="140601"/>
                  </a:lnTo>
                  <a:lnTo>
                    <a:pt x="274022" y="96162"/>
                  </a:lnTo>
                  <a:lnTo>
                    <a:pt x="254061" y="57566"/>
                  </a:lnTo>
                  <a:lnTo>
                    <a:pt x="223624" y="27129"/>
                  </a:lnTo>
                  <a:lnTo>
                    <a:pt x="185028" y="7168"/>
                  </a:lnTo>
                  <a:lnTo>
                    <a:pt x="140589" y="0"/>
                  </a:lnTo>
                  <a:close/>
                </a:path>
              </a:pathLst>
            </a:custGeom>
            <a:solidFill>
              <a:srgbClr val="64117C"/>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22" name="object 21"/>
            <p:cNvSpPr/>
            <p:nvPr/>
          </p:nvSpPr>
          <p:spPr>
            <a:xfrm>
              <a:off x="7507771" y="3200114"/>
              <a:ext cx="0" cy="87630"/>
            </a:xfrm>
            <a:custGeom>
              <a:avLst/>
              <a:gdLst/>
              <a:ahLst/>
              <a:cxnLst/>
              <a:rect l="l" t="t" r="r" b="b"/>
              <a:pathLst>
                <a:path h="87629">
                  <a:moveTo>
                    <a:pt x="0" y="0"/>
                  </a:moveTo>
                  <a:lnTo>
                    <a:pt x="0" y="87007"/>
                  </a:lnTo>
                </a:path>
              </a:pathLst>
            </a:custGeom>
            <a:ln w="18948">
              <a:solidFill>
                <a:srgbClr val="511279"/>
              </a:solidFill>
              <a:prstDash val="dash"/>
            </a:ln>
          </p:spPr>
          <p:txBody>
            <a:bodyPr wrap="square" lIns="0" tIns="0" rIns="0" bIns="0" rtlCol="0"/>
            <a:lstStyle/>
            <a:p>
              <a:endParaRPr>
                <a:latin typeface="Arial" panose="020B0604020202020204" pitchFamily="34" charset="0"/>
                <a:cs typeface="Arial" panose="020B0604020202020204" pitchFamily="34" charset="0"/>
              </a:endParaRPr>
            </a:p>
          </p:txBody>
        </p:sp>
        <p:sp>
          <p:nvSpPr>
            <p:cNvPr id="23" name="object 22"/>
            <p:cNvSpPr/>
            <p:nvPr/>
          </p:nvSpPr>
          <p:spPr>
            <a:xfrm>
              <a:off x="7507771" y="3316117"/>
              <a:ext cx="0" cy="57150"/>
            </a:xfrm>
            <a:custGeom>
              <a:avLst/>
              <a:gdLst/>
              <a:ahLst/>
              <a:cxnLst/>
              <a:rect l="l" t="t" r="r" b="b"/>
              <a:pathLst>
                <a:path h="57150">
                  <a:moveTo>
                    <a:pt x="0" y="0"/>
                  </a:moveTo>
                  <a:lnTo>
                    <a:pt x="0" y="56832"/>
                  </a:lnTo>
                </a:path>
              </a:pathLst>
            </a:custGeom>
            <a:ln w="18948">
              <a:solidFill>
                <a:srgbClr val="511279"/>
              </a:solidFill>
            </a:ln>
          </p:spPr>
          <p:txBody>
            <a:bodyPr wrap="square" lIns="0" tIns="0" rIns="0" bIns="0" rtlCol="0"/>
            <a:lstStyle/>
            <a:p>
              <a:endParaRPr>
                <a:latin typeface="Arial" panose="020B0604020202020204" pitchFamily="34" charset="0"/>
                <a:cs typeface="Arial" panose="020B0604020202020204" pitchFamily="34" charset="0"/>
              </a:endParaRPr>
            </a:p>
          </p:txBody>
        </p:sp>
        <p:sp>
          <p:nvSpPr>
            <p:cNvPr id="24" name="object 23"/>
            <p:cNvSpPr/>
            <p:nvPr/>
          </p:nvSpPr>
          <p:spPr>
            <a:xfrm>
              <a:off x="7367178" y="3337824"/>
              <a:ext cx="281305" cy="281305"/>
            </a:xfrm>
            <a:custGeom>
              <a:avLst/>
              <a:gdLst/>
              <a:ahLst/>
              <a:cxnLst/>
              <a:rect l="l" t="t" r="r" b="b"/>
              <a:pathLst>
                <a:path w="281304" h="281304">
                  <a:moveTo>
                    <a:pt x="140588" y="0"/>
                  </a:moveTo>
                  <a:lnTo>
                    <a:pt x="96150" y="7168"/>
                  </a:lnTo>
                  <a:lnTo>
                    <a:pt x="57557" y="27129"/>
                  </a:lnTo>
                  <a:lnTo>
                    <a:pt x="27124" y="57566"/>
                  </a:lnTo>
                  <a:lnTo>
                    <a:pt x="7167" y="96162"/>
                  </a:lnTo>
                  <a:lnTo>
                    <a:pt x="0" y="140601"/>
                  </a:lnTo>
                  <a:lnTo>
                    <a:pt x="7167" y="185041"/>
                  </a:lnTo>
                  <a:lnTo>
                    <a:pt x="27124" y="223637"/>
                  </a:lnTo>
                  <a:lnTo>
                    <a:pt x="57557" y="254074"/>
                  </a:lnTo>
                  <a:lnTo>
                    <a:pt x="96150" y="274035"/>
                  </a:lnTo>
                  <a:lnTo>
                    <a:pt x="140588" y="281203"/>
                  </a:lnTo>
                  <a:lnTo>
                    <a:pt x="185028" y="274035"/>
                  </a:lnTo>
                  <a:lnTo>
                    <a:pt x="223624" y="254074"/>
                  </a:lnTo>
                  <a:lnTo>
                    <a:pt x="254061" y="223637"/>
                  </a:lnTo>
                  <a:lnTo>
                    <a:pt x="274022" y="185041"/>
                  </a:lnTo>
                  <a:lnTo>
                    <a:pt x="281190" y="140601"/>
                  </a:lnTo>
                  <a:lnTo>
                    <a:pt x="274022" y="96162"/>
                  </a:lnTo>
                  <a:lnTo>
                    <a:pt x="254061" y="57566"/>
                  </a:lnTo>
                  <a:lnTo>
                    <a:pt x="223624" y="27129"/>
                  </a:lnTo>
                  <a:lnTo>
                    <a:pt x="185028" y="7168"/>
                  </a:lnTo>
                  <a:lnTo>
                    <a:pt x="140588" y="0"/>
                  </a:lnTo>
                  <a:close/>
                </a:path>
              </a:pathLst>
            </a:custGeom>
            <a:solidFill>
              <a:srgbClr val="511279"/>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25" name="object 24"/>
            <p:cNvSpPr/>
            <p:nvPr/>
          </p:nvSpPr>
          <p:spPr>
            <a:xfrm>
              <a:off x="10331314" y="3200114"/>
              <a:ext cx="0" cy="87630"/>
            </a:xfrm>
            <a:custGeom>
              <a:avLst/>
              <a:gdLst/>
              <a:ahLst/>
              <a:cxnLst/>
              <a:rect l="l" t="t" r="r" b="b"/>
              <a:pathLst>
                <a:path h="87629">
                  <a:moveTo>
                    <a:pt x="0" y="0"/>
                  </a:moveTo>
                  <a:lnTo>
                    <a:pt x="0" y="87007"/>
                  </a:lnTo>
                </a:path>
              </a:pathLst>
            </a:custGeom>
            <a:ln w="18948">
              <a:solidFill>
                <a:srgbClr val="311370"/>
              </a:solidFill>
              <a:prstDash val="dash"/>
            </a:ln>
          </p:spPr>
          <p:txBody>
            <a:bodyPr wrap="square" lIns="0" tIns="0" rIns="0" bIns="0" rtlCol="0"/>
            <a:lstStyle/>
            <a:p>
              <a:endParaRPr>
                <a:latin typeface="Arial" panose="020B0604020202020204" pitchFamily="34" charset="0"/>
                <a:cs typeface="Arial" panose="020B0604020202020204" pitchFamily="34" charset="0"/>
              </a:endParaRPr>
            </a:p>
          </p:txBody>
        </p:sp>
        <p:sp>
          <p:nvSpPr>
            <p:cNvPr id="26" name="object 25"/>
            <p:cNvSpPr/>
            <p:nvPr/>
          </p:nvSpPr>
          <p:spPr>
            <a:xfrm>
              <a:off x="10331314" y="3316117"/>
              <a:ext cx="0" cy="57150"/>
            </a:xfrm>
            <a:custGeom>
              <a:avLst/>
              <a:gdLst/>
              <a:ahLst/>
              <a:cxnLst/>
              <a:rect l="l" t="t" r="r" b="b"/>
              <a:pathLst>
                <a:path h="57150">
                  <a:moveTo>
                    <a:pt x="0" y="0"/>
                  </a:moveTo>
                  <a:lnTo>
                    <a:pt x="0" y="56832"/>
                  </a:lnTo>
                </a:path>
              </a:pathLst>
            </a:custGeom>
            <a:ln w="18948">
              <a:solidFill>
                <a:srgbClr val="311370"/>
              </a:solidFill>
            </a:ln>
          </p:spPr>
          <p:txBody>
            <a:bodyPr wrap="square" lIns="0" tIns="0" rIns="0" bIns="0" rtlCol="0"/>
            <a:lstStyle/>
            <a:p>
              <a:endParaRPr>
                <a:latin typeface="Arial" panose="020B0604020202020204" pitchFamily="34" charset="0"/>
                <a:cs typeface="Arial" panose="020B0604020202020204" pitchFamily="34" charset="0"/>
              </a:endParaRPr>
            </a:p>
          </p:txBody>
        </p:sp>
        <p:sp>
          <p:nvSpPr>
            <p:cNvPr id="27" name="object 26"/>
            <p:cNvSpPr/>
            <p:nvPr/>
          </p:nvSpPr>
          <p:spPr>
            <a:xfrm>
              <a:off x="10190721" y="3337824"/>
              <a:ext cx="281305" cy="281305"/>
            </a:xfrm>
            <a:custGeom>
              <a:avLst/>
              <a:gdLst/>
              <a:ahLst/>
              <a:cxnLst/>
              <a:rect l="l" t="t" r="r" b="b"/>
              <a:pathLst>
                <a:path w="281304" h="281304">
                  <a:moveTo>
                    <a:pt x="140588" y="0"/>
                  </a:moveTo>
                  <a:lnTo>
                    <a:pt x="96150" y="7168"/>
                  </a:lnTo>
                  <a:lnTo>
                    <a:pt x="57557" y="27129"/>
                  </a:lnTo>
                  <a:lnTo>
                    <a:pt x="27124" y="57566"/>
                  </a:lnTo>
                  <a:lnTo>
                    <a:pt x="7167" y="96162"/>
                  </a:lnTo>
                  <a:lnTo>
                    <a:pt x="0" y="140601"/>
                  </a:lnTo>
                  <a:lnTo>
                    <a:pt x="7167" y="185041"/>
                  </a:lnTo>
                  <a:lnTo>
                    <a:pt x="27124" y="223637"/>
                  </a:lnTo>
                  <a:lnTo>
                    <a:pt x="57557" y="254074"/>
                  </a:lnTo>
                  <a:lnTo>
                    <a:pt x="96150" y="274035"/>
                  </a:lnTo>
                  <a:lnTo>
                    <a:pt x="140588" y="281203"/>
                  </a:lnTo>
                  <a:lnTo>
                    <a:pt x="185028" y="274035"/>
                  </a:lnTo>
                  <a:lnTo>
                    <a:pt x="223624" y="254074"/>
                  </a:lnTo>
                  <a:lnTo>
                    <a:pt x="254061" y="223637"/>
                  </a:lnTo>
                  <a:lnTo>
                    <a:pt x="274022" y="185041"/>
                  </a:lnTo>
                  <a:lnTo>
                    <a:pt x="281190" y="140601"/>
                  </a:lnTo>
                  <a:lnTo>
                    <a:pt x="274022" y="96162"/>
                  </a:lnTo>
                  <a:lnTo>
                    <a:pt x="254061" y="57566"/>
                  </a:lnTo>
                  <a:lnTo>
                    <a:pt x="223624" y="27129"/>
                  </a:lnTo>
                  <a:lnTo>
                    <a:pt x="185028" y="7168"/>
                  </a:lnTo>
                  <a:lnTo>
                    <a:pt x="140588" y="0"/>
                  </a:lnTo>
                  <a:close/>
                </a:path>
              </a:pathLst>
            </a:custGeom>
            <a:solidFill>
              <a:srgbClr val="311370"/>
            </a:solidFill>
          </p:spPr>
          <p:txBody>
            <a:bodyPr wrap="square" lIns="0" tIns="0" rIns="0" bIns="0" rtlCol="0"/>
            <a:lstStyle/>
            <a:p>
              <a:endParaRPr>
                <a:latin typeface="Arial" panose="020B0604020202020204" pitchFamily="34" charset="0"/>
                <a:cs typeface="Arial" panose="020B0604020202020204" pitchFamily="34" charset="0"/>
              </a:endParaRPr>
            </a:p>
          </p:txBody>
        </p:sp>
      </p:grpSp>
      <p:sp>
        <p:nvSpPr>
          <p:cNvPr id="28" name="object 27"/>
          <p:cNvSpPr/>
          <p:nvPr/>
        </p:nvSpPr>
        <p:spPr>
          <a:xfrm>
            <a:off x="965466" y="2464804"/>
            <a:ext cx="1845945" cy="610235"/>
          </a:xfrm>
          <a:custGeom>
            <a:avLst/>
            <a:gdLst/>
            <a:ahLst/>
            <a:cxnLst/>
            <a:rect l="l" t="t" r="r" b="b"/>
            <a:pathLst>
              <a:path w="1845945" h="610235">
                <a:moveTo>
                  <a:pt x="1544421" y="0"/>
                </a:moveTo>
                <a:lnTo>
                  <a:pt x="0" y="0"/>
                </a:lnTo>
                <a:lnTo>
                  <a:pt x="300951" y="304888"/>
                </a:lnTo>
                <a:lnTo>
                  <a:pt x="0" y="609777"/>
                </a:lnTo>
                <a:lnTo>
                  <a:pt x="1544421" y="609777"/>
                </a:lnTo>
                <a:lnTo>
                  <a:pt x="1845373" y="304888"/>
                </a:lnTo>
                <a:lnTo>
                  <a:pt x="1544421" y="0"/>
                </a:lnTo>
                <a:close/>
              </a:path>
            </a:pathLst>
          </a:custGeom>
          <a:solidFill>
            <a:srgbClr val="771081"/>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29" name="object 28"/>
          <p:cNvSpPr txBox="1"/>
          <p:nvPr/>
        </p:nvSpPr>
        <p:spPr>
          <a:xfrm>
            <a:off x="1529010" y="2615942"/>
            <a:ext cx="690880" cy="291465"/>
          </a:xfrm>
          <a:prstGeom prst="rect">
            <a:avLst/>
          </a:prstGeom>
        </p:spPr>
        <p:txBody>
          <a:bodyPr vert="horz" wrap="square" lIns="0" tIns="12065" rIns="0" bIns="0" rtlCol="0">
            <a:spAutoFit/>
          </a:bodyPr>
          <a:lstStyle/>
          <a:p>
            <a:pPr marL="12700">
              <a:lnSpc>
                <a:spcPct val="100000"/>
              </a:lnSpc>
              <a:spcBef>
                <a:spcPts val="95"/>
              </a:spcBef>
            </a:pPr>
            <a:r>
              <a:rPr lang="en-US" b="1" spc="-35" dirty="0">
                <a:solidFill>
                  <a:srgbClr val="FFFFFF"/>
                </a:solidFill>
                <a:latin typeface="Arial" panose="020B0604020202020204" pitchFamily="34" charset="0"/>
                <a:ea typeface="Noto Sans HK" panose="020B0500000000000000" pitchFamily="34" charset="-120"/>
                <a:cs typeface="Arial" panose="020B0604020202020204" pitchFamily="34" charset="0"/>
              </a:rPr>
              <a:t>Step 1</a:t>
            </a:r>
            <a:endParaRPr dirty="0">
              <a:latin typeface="Arial" panose="020B0604020202020204" pitchFamily="34" charset="0"/>
              <a:ea typeface="Noto Sans HK" panose="020B0500000000000000" pitchFamily="34" charset="-120"/>
              <a:cs typeface="Arial" panose="020B0604020202020204" pitchFamily="34" charset="0"/>
            </a:endParaRPr>
          </a:p>
        </p:txBody>
      </p:sp>
      <p:sp>
        <p:nvSpPr>
          <p:cNvPr id="30" name="object 29"/>
          <p:cNvSpPr/>
          <p:nvPr/>
        </p:nvSpPr>
        <p:spPr>
          <a:xfrm>
            <a:off x="1860685" y="3085280"/>
            <a:ext cx="0" cy="57150"/>
          </a:xfrm>
          <a:custGeom>
            <a:avLst/>
            <a:gdLst/>
            <a:ahLst/>
            <a:cxnLst/>
            <a:rect l="l" t="t" r="r" b="b"/>
            <a:pathLst>
              <a:path h="57150">
                <a:moveTo>
                  <a:pt x="0" y="0"/>
                </a:moveTo>
                <a:lnTo>
                  <a:pt x="0" y="56832"/>
                </a:lnTo>
              </a:path>
            </a:pathLst>
          </a:custGeom>
          <a:ln w="18948">
            <a:solidFill>
              <a:srgbClr val="771081"/>
            </a:solidFill>
          </a:ln>
        </p:spPr>
        <p:txBody>
          <a:bodyPr wrap="square" lIns="0" tIns="0" rIns="0" bIns="0" rtlCol="0"/>
          <a:lstStyle/>
          <a:p>
            <a:endParaRPr>
              <a:latin typeface="Arial" panose="020B0604020202020204" pitchFamily="34" charset="0"/>
              <a:cs typeface="Arial" panose="020B0604020202020204" pitchFamily="34" charset="0"/>
            </a:endParaRPr>
          </a:p>
        </p:txBody>
      </p:sp>
      <p:sp>
        <p:nvSpPr>
          <p:cNvPr id="31" name="object 30"/>
          <p:cNvSpPr/>
          <p:nvPr/>
        </p:nvSpPr>
        <p:spPr>
          <a:xfrm>
            <a:off x="687019" y="3796313"/>
            <a:ext cx="2347595" cy="1202690"/>
          </a:xfrm>
          <a:custGeom>
            <a:avLst/>
            <a:gdLst/>
            <a:ahLst/>
            <a:cxnLst/>
            <a:rect l="l" t="t" r="r" b="b"/>
            <a:pathLst>
              <a:path w="2347595" h="1202689">
                <a:moveTo>
                  <a:pt x="2167331" y="0"/>
                </a:moveTo>
                <a:lnTo>
                  <a:pt x="179997" y="0"/>
                </a:lnTo>
                <a:lnTo>
                  <a:pt x="132149" y="6430"/>
                </a:lnTo>
                <a:lnTo>
                  <a:pt x="89152" y="24576"/>
                </a:lnTo>
                <a:lnTo>
                  <a:pt x="52722" y="52722"/>
                </a:lnTo>
                <a:lnTo>
                  <a:pt x="24576" y="89152"/>
                </a:lnTo>
                <a:lnTo>
                  <a:pt x="6430" y="132149"/>
                </a:lnTo>
                <a:lnTo>
                  <a:pt x="0" y="179997"/>
                </a:lnTo>
                <a:lnTo>
                  <a:pt x="0" y="1022172"/>
                </a:lnTo>
                <a:lnTo>
                  <a:pt x="6430" y="1070024"/>
                </a:lnTo>
                <a:lnTo>
                  <a:pt x="24576" y="1113022"/>
                </a:lnTo>
                <a:lnTo>
                  <a:pt x="52722" y="1149451"/>
                </a:lnTo>
                <a:lnTo>
                  <a:pt x="89152" y="1177595"/>
                </a:lnTo>
                <a:lnTo>
                  <a:pt x="132149" y="1195740"/>
                </a:lnTo>
                <a:lnTo>
                  <a:pt x="179997" y="1202169"/>
                </a:lnTo>
                <a:lnTo>
                  <a:pt x="2167331" y="1202169"/>
                </a:lnTo>
                <a:lnTo>
                  <a:pt x="2215183" y="1195740"/>
                </a:lnTo>
                <a:lnTo>
                  <a:pt x="2258181" y="1177595"/>
                </a:lnTo>
                <a:lnTo>
                  <a:pt x="2294610" y="1149451"/>
                </a:lnTo>
                <a:lnTo>
                  <a:pt x="2322754" y="1113022"/>
                </a:lnTo>
                <a:lnTo>
                  <a:pt x="2340899" y="1070024"/>
                </a:lnTo>
                <a:lnTo>
                  <a:pt x="2347328" y="1022172"/>
                </a:lnTo>
                <a:lnTo>
                  <a:pt x="2347328" y="179997"/>
                </a:lnTo>
                <a:lnTo>
                  <a:pt x="2340899" y="132149"/>
                </a:lnTo>
                <a:lnTo>
                  <a:pt x="2322754" y="89152"/>
                </a:lnTo>
                <a:lnTo>
                  <a:pt x="2294610" y="52722"/>
                </a:lnTo>
                <a:lnTo>
                  <a:pt x="2258181" y="24576"/>
                </a:lnTo>
                <a:lnTo>
                  <a:pt x="2215183" y="6430"/>
                </a:lnTo>
                <a:lnTo>
                  <a:pt x="2167331" y="0"/>
                </a:lnTo>
                <a:close/>
              </a:path>
            </a:pathLst>
          </a:custGeom>
          <a:solidFill>
            <a:srgbClr val="ECECEC"/>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32" name="object 31"/>
          <p:cNvSpPr txBox="1"/>
          <p:nvPr/>
        </p:nvSpPr>
        <p:spPr>
          <a:xfrm>
            <a:off x="1047121" y="4115805"/>
            <a:ext cx="1612828" cy="508473"/>
          </a:xfrm>
          <a:prstGeom prst="rect">
            <a:avLst/>
          </a:prstGeom>
        </p:spPr>
        <p:txBody>
          <a:bodyPr vert="horz" wrap="square" lIns="0" tIns="15875" rIns="0" bIns="0" rtlCol="0">
            <a:spAutoFit/>
          </a:bodyPr>
          <a:lstStyle/>
          <a:p>
            <a:pPr marL="12700" algn="ctr">
              <a:lnSpc>
                <a:spcPct val="100000"/>
              </a:lnSpc>
              <a:spcBef>
                <a:spcPts val="125"/>
              </a:spcBef>
            </a:pPr>
            <a:r>
              <a:rPr lang="en-US" sz="1600" b="1" spc="-10" dirty="0">
                <a:solidFill>
                  <a:srgbClr val="771081"/>
                </a:solidFill>
                <a:latin typeface="Arial" panose="020B0604020202020204" pitchFamily="34" charset="0"/>
                <a:ea typeface="Noto Sans HK" panose="020B0500000000000000" pitchFamily="34" charset="-120"/>
                <a:cs typeface="Arial" panose="020B0604020202020204" pitchFamily="34" charset="0"/>
              </a:rPr>
              <a:t>Remove non-food waste</a:t>
            </a:r>
            <a:endParaRPr sz="1600" dirty="0">
              <a:latin typeface="Arial" panose="020B0604020202020204" pitchFamily="34" charset="0"/>
              <a:ea typeface="Noto Sans HK" panose="020B0500000000000000" pitchFamily="34" charset="-120"/>
              <a:cs typeface="Arial" panose="020B0604020202020204" pitchFamily="34" charset="0"/>
            </a:endParaRPr>
          </a:p>
        </p:txBody>
      </p:sp>
      <p:sp>
        <p:nvSpPr>
          <p:cNvPr id="33" name="object 32"/>
          <p:cNvSpPr/>
          <p:nvPr/>
        </p:nvSpPr>
        <p:spPr>
          <a:xfrm>
            <a:off x="3789009" y="2464804"/>
            <a:ext cx="1845945" cy="610235"/>
          </a:xfrm>
          <a:custGeom>
            <a:avLst/>
            <a:gdLst/>
            <a:ahLst/>
            <a:cxnLst/>
            <a:rect l="l" t="t" r="r" b="b"/>
            <a:pathLst>
              <a:path w="1845945" h="610235">
                <a:moveTo>
                  <a:pt x="1544421" y="0"/>
                </a:moveTo>
                <a:lnTo>
                  <a:pt x="0" y="0"/>
                </a:lnTo>
                <a:lnTo>
                  <a:pt x="300951" y="304888"/>
                </a:lnTo>
                <a:lnTo>
                  <a:pt x="0" y="609777"/>
                </a:lnTo>
                <a:lnTo>
                  <a:pt x="1544421" y="609777"/>
                </a:lnTo>
                <a:lnTo>
                  <a:pt x="1845373" y="304888"/>
                </a:lnTo>
                <a:lnTo>
                  <a:pt x="1544421" y="0"/>
                </a:lnTo>
                <a:close/>
              </a:path>
            </a:pathLst>
          </a:custGeom>
          <a:solidFill>
            <a:srgbClr val="64117C"/>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34" name="object 33"/>
          <p:cNvSpPr txBox="1"/>
          <p:nvPr/>
        </p:nvSpPr>
        <p:spPr>
          <a:xfrm>
            <a:off x="4352546" y="2615942"/>
            <a:ext cx="690880" cy="291465"/>
          </a:xfrm>
          <a:prstGeom prst="rect">
            <a:avLst/>
          </a:prstGeom>
        </p:spPr>
        <p:txBody>
          <a:bodyPr vert="horz" wrap="square" lIns="0" tIns="12065" rIns="0" bIns="0" rtlCol="0">
            <a:spAutoFit/>
          </a:bodyPr>
          <a:lstStyle/>
          <a:p>
            <a:pPr marL="12700">
              <a:lnSpc>
                <a:spcPct val="100000"/>
              </a:lnSpc>
              <a:spcBef>
                <a:spcPts val="95"/>
              </a:spcBef>
            </a:pPr>
            <a:r>
              <a:rPr lang="en-US" b="1" spc="-35" dirty="0">
                <a:solidFill>
                  <a:srgbClr val="FFFFFF"/>
                </a:solidFill>
                <a:latin typeface="Arial" panose="020B0604020202020204" pitchFamily="34" charset="0"/>
                <a:ea typeface="Noto Sans HK" panose="020B0500000000000000" pitchFamily="34" charset="-120"/>
                <a:cs typeface="Arial" panose="020B0604020202020204" pitchFamily="34" charset="0"/>
              </a:rPr>
              <a:t>Step 2</a:t>
            </a:r>
            <a:endParaRPr dirty="0">
              <a:latin typeface="Arial" panose="020B0604020202020204" pitchFamily="34" charset="0"/>
              <a:ea typeface="Noto Sans HK" panose="020B0500000000000000" pitchFamily="34" charset="-120"/>
              <a:cs typeface="Arial" panose="020B0604020202020204" pitchFamily="34" charset="0"/>
            </a:endParaRPr>
          </a:p>
        </p:txBody>
      </p:sp>
      <p:sp>
        <p:nvSpPr>
          <p:cNvPr id="35" name="object 34"/>
          <p:cNvSpPr/>
          <p:nvPr/>
        </p:nvSpPr>
        <p:spPr>
          <a:xfrm>
            <a:off x="4684228" y="3085280"/>
            <a:ext cx="0" cy="57150"/>
          </a:xfrm>
          <a:custGeom>
            <a:avLst/>
            <a:gdLst/>
            <a:ahLst/>
            <a:cxnLst/>
            <a:rect l="l" t="t" r="r" b="b"/>
            <a:pathLst>
              <a:path h="57150">
                <a:moveTo>
                  <a:pt x="0" y="0"/>
                </a:moveTo>
                <a:lnTo>
                  <a:pt x="0" y="56832"/>
                </a:lnTo>
              </a:path>
            </a:pathLst>
          </a:custGeom>
          <a:ln w="18948">
            <a:solidFill>
              <a:srgbClr val="64117C"/>
            </a:solidFill>
          </a:ln>
        </p:spPr>
        <p:txBody>
          <a:bodyPr wrap="square" lIns="0" tIns="0" rIns="0" bIns="0" rtlCol="0"/>
          <a:lstStyle/>
          <a:p>
            <a:endParaRPr>
              <a:latin typeface="Arial" panose="020B0604020202020204" pitchFamily="34" charset="0"/>
              <a:cs typeface="Arial" panose="020B0604020202020204" pitchFamily="34" charset="0"/>
            </a:endParaRPr>
          </a:p>
        </p:txBody>
      </p:sp>
      <p:sp>
        <p:nvSpPr>
          <p:cNvPr id="36" name="object 35"/>
          <p:cNvSpPr/>
          <p:nvPr/>
        </p:nvSpPr>
        <p:spPr>
          <a:xfrm>
            <a:off x="3510562" y="3796313"/>
            <a:ext cx="2347595" cy="1202690"/>
          </a:xfrm>
          <a:custGeom>
            <a:avLst/>
            <a:gdLst/>
            <a:ahLst/>
            <a:cxnLst/>
            <a:rect l="l" t="t" r="r" b="b"/>
            <a:pathLst>
              <a:path w="2347595" h="1202689">
                <a:moveTo>
                  <a:pt x="2167331" y="0"/>
                </a:moveTo>
                <a:lnTo>
                  <a:pt x="179997" y="0"/>
                </a:lnTo>
                <a:lnTo>
                  <a:pt x="132149" y="6430"/>
                </a:lnTo>
                <a:lnTo>
                  <a:pt x="89152" y="24576"/>
                </a:lnTo>
                <a:lnTo>
                  <a:pt x="52722" y="52722"/>
                </a:lnTo>
                <a:lnTo>
                  <a:pt x="24576" y="89152"/>
                </a:lnTo>
                <a:lnTo>
                  <a:pt x="6430" y="132149"/>
                </a:lnTo>
                <a:lnTo>
                  <a:pt x="0" y="179997"/>
                </a:lnTo>
                <a:lnTo>
                  <a:pt x="0" y="1022172"/>
                </a:lnTo>
                <a:lnTo>
                  <a:pt x="6430" y="1070024"/>
                </a:lnTo>
                <a:lnTo>
                  <a:pt x="24576" y="1113022"/>
                </a:lnTo>
                <a:lnTo>
                  <a:pt x="52722" y="1149451"/>
                </a:lnTo>
                <a:lnTo>
                  <a:pt x="89152" y="1177595"/>
                </a:lnTo>
                <a:lnTo>
                  <a:pt x="132149" y="1195740"/>
                </a:lnTo>
                <a:lnTo>
                  <a:pt x="179997" y="1202169"/>
                </a:lnTo>
                <a:lnTo>
                  <a:pt x="2167331" y="1202169"/>
                </a:lnTo>
                <a:lnTo>
                  <a:pt x="2215183" y="1195740"/>
                </a:lnTo>
                <a:lnTo>
                  <a:pt x="2258181" y="1177595"/>
                </a:lnTo>
                <a:lnTo>
                  <a:pt x="2294610" y="1149451"/>
                </a:lnTo>
                <a:lnTo>
                  <a:pt x="2322754" y="1113022"/>
                </a:lnTo>
                <a:lnTo>
                  <a:pt x="2340899" y="1070024"/>
                </a:lnTo>
                <a:lnTo>
                  <a:pt x="2347328" y="1022172"/>
                </a:lnTo>
                <a:lnTo>
                  <a:pt x="2347328" y="179997"/>
                </a:lnTo>
                <a:lnTo>
                  <a:pt x="2340899" y="132149"/>
                </a:lnTo>
                <a:lnTo>
                  <a:pt x="2322754" y="89152"/>
                </a:lnTo>
                <a:lnTo>
                  <a:pt x="2294610" y="52722"/>
                </a:lnTo>
                <a:lnTo>
                  <a:pt x="2258181" y="24576"/>
                </a:lnTo>
                <a:lnTo>
                  <a:pt x="2215183" y="6430"/>
                </a:lnTo>
                <a:lnTo>
                  <a:pt x="2167331" y="0"/>
                </a:lnTo>
                <a:close/>
              </a:path>
            </a:pathLst>
          </a:custGeom>
          <a:solidFill>
            <a:srgbClr val="ECECEC"/>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37" name="object 36"/>
          <p:cNvSpPr txBox="1"/>
          <p:nvPr/>
        </p:nvSpPr>
        <p:spPr>
          <a:xfrm>
            <a:off x="4069876" y="4238916"/>
            <a:ext cx="1510126" cy="262251"/>
          </a:xfrm>
          <a:prstGeom prst="rect">
            <a:avLst/>
          </a:prstGeom>
        </p:spPr>
        <p:txBody>
          <a:bodyPr vert="horz" wrap="square" lIns="0" tIns="15875" rIns="0" bIns="0" rtlCol="0">
            <a:spAutoFit/>
          </a:bodyPr>
          <a:lstStyle/>
          <a:p>
            <a:pPr marL="12700">
              <a:lnSpc>
                <a:spcPct val="100000"/>
              </a:lnSpc>
              <a:spcBef>
                <a:spcPts val="125"/>
              </a:spcBef>
            </a:pPr>
            <a:r>
              <a:rPr lang="en-US" sz="1600" b="1" spc="-15" dirty="0">
                <a:solidFill>
                  <a:srgbClr val="64117C"/>
                </a:solidFill>
                <a:latin typeface="Arial" panose="020B0604020202020204" pitchFamily="34" charset="0"/>
                <a:ea typeface="Noto Sans HK" panose="020B0500000000000000" pitchFamily="34" charset="-120"/>
                <a:cs typeface="Arial" panose="020B0604020202020204" pitchFamily="34" charset="0"/>
              </a:rPr>
              <a:t>Drain liquid</a:t>
            </a:r>
            <a:endParaRPr sz="1600" dirty="0">
              <a:latin typeface="Arial" panose="020B0604020202020204" pitchFamily="34" charset="0"/>
              <a:ea typeface="Noto Sans HK" panose="020B0500000000000000" pitchFamily="34" charset="-120"/>
              <a:cs typeface="Arial" panose="020B0604020202020204" pitchFamily="34" charset="0"/>
            </a:endParaRPr>
          </a:p>
        </p:txBody>
      </p:sp>
      <p:sp>
        <p:nvSpPr>
          <p:cNvPr id="38" name="object 37"/>
          <p:cNvSpPr/>
          <p:nvPr/>
        </p:nvSpPr>
        <p:spPr>
          <a:xfrm>
            <a:off x="6612552" y="2464804"/>
            <a:ext cx="1845945" cy="610235"/>
          </a:xfrm>
          <a:custGeom>
            <a:avLst/>
            <a:gdLst/>
            <a:ahLst/>
            <a:cxnLst/>
            <a:rect l="l" t="t" r="r" b="b"/>
            <a:pathLst>
              <a:path w="1845945" h="610235">
                <a:moveTo>
                  <a:pt x="1544421" y="0"/>
                </a:moveTo>
                <a:lnTo>
                  <a:pt x="0" y="0"/>
                </a:lnTo>
                <a:lnTo>
                  <a:pt x="300951" y="304888"/>
                </a:lnTo>
                <a:lnTo>
                  <a:pt x="0" y="609777"/>
                </a:lnTo>
                <a:lnTo>
                  <a:pt x="1544421" y="609777"/>
                </a:lnTo>
                <a:lnTo>
                  <a:pt x="1845373" y="304888"/>
                </a:lnTo>
                <a:lnTo>
                  <a:pt x="1544421" y="0"/>
                </a:lnTo>
                <a:close/>
              </a:path>
            </a:pathLst>
          </a:custGeom>
          <a:solidFill>
            <a:srgbClr val="511279"/>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39" name="object 38"/>
          <p:cNvSpPr txBox="1"/>
          <p:nvPr/>
        </p:nvSpPr>
        <p:spPr>
          <a:xfrm>
            <a:off x="7176108" y="2615942"/>
            <a:ext cx="690880" cy="289182"/>
          </a:xfrm>
          <a:prstGeom prst="rect">
            <a:avLst/>
          </a:prstGeom>
        </p:spPr>
        <p:txBody>
          <a:bodyPr vert="horz" wrap="square" lIns="0" tIns="12065" rIns="0" bIns="0" rtlCol="0">
            <a:spAutoFit/>
          </a:bodyPr>
          <a:lstStyle/>
          <a:p>
            <a:pPr marL="12700">
              <a:lnSpc>
                <a:spcPct val="100000"/>
              </a:lnSpc>
              <a:spcBef>
                <a:spcPts val="95"/>
              </a:spcBef>
            </a:pPr>
            <a:r>
              <a:rPr lang="en-US" b="1" spc="-35" dirty="0">
                <a:solidFill>
                  <a:srgbClr val="FFFFFF"/>
                </a:solidFill>
                <a:latin typeface="Arial" panose="020B0604020202020204" pitchFamily="34" charset="0"/>
                <a:ea typeface="Noto Sans HK" panose="020B0500000000000000" pitchFamily="34" charset="-120"/>
                <a:cs typeface="Arial" panose="020B0604020202020204" pitchFamily="34" charset="0"/>
              </a:rPr>
              <a:t>Step 3</a:t>
            </a:r>
            <a:endParaRPr dirty="0">
              <a:latin typeface="Arial" panose="020B0604020202020204" pitchFamily="34" charset="0"/>
              <a:ea typeface="Noto Sans HK" panose="020B0500000000000000" pitchFamily="34" charset="-120"/>
              <a:cs typeface="Arial" panose="020B0604020202020204" pitchFamily="34" charset="0"/>
            </a:endParaRPr>
          </a:p>
        </p:txBody>
      </p:sp>
      <p:sp>
        <p:nvSpPr>
          <p:cNvPr id="51" name="object 39"/>
          <p:cNvSpPr/>
          <p:nvPr/>
        </p:nvSpPr>
        <p:spPr>
          <a:xfrm>
            <a:off x="7507771" y="3085280"/>
            <a:ext cx="0" cy="57150"/>
          </a:xfrm>
          <a:custGeom>
            <a:avLst/>
            <a:gdLst/>
            <a:ahLst/>
            <a:cxnLst/>
            <a:rect l="l" t="t" r="r" b="b"/>
            <a:pathLst>
              <a:path h="57150">
                <a:moveTo>
                  <a:pt x="0" y="0"/>
                </a:moveTo>
                <a:lnTo>
                  <a:pt x="0" y="56832"/>
                </a:lnTo>
              </a:path>
            </a:pathLst>
          </a:custGeom>
          <a:ln w="18948">
            <a:solidFill>
              <a:srgbClr val="511279"/>
            </a:solidFill>
          </a:ln>
        </p:spPr>
        <p:txBody>
          <a:bodyPr wrap="square" lIns="0" tIns="0" rIns="0" bIns="0" rtlCol="0"/>
          <a:lstStyle/>
          <a:p>
            <a:endParaRPr>
              <a:latin typeface="Arial" panose="020B0604020202020204" pitchFamily="34" charset="0"/>
              <a:cs typeface="Arial" panose="020B0604020202020204" pitchFamily="34" charset="0"/>
            </a:endParaRPr>
          </a:p>
        </p:txBody>
      </p:sp>
      <p:sp>
        <p:nvSpPr>
          <p:cNvPr id="52" name="object 40"/>
          <p:cNvSpPr/>
          <p:nvPr/>
        </p:nvSpPr>
        <p:spPr>
          <a:xfrm>
            <a:off x="6226958" y="3782121"/>
            <a:ext cx="2589179" cy="1202690"/>
          </a:xfrm>
          <a:custGeom>
            <a:avLst/>
            <a:gdLst/>
            <a:ahLst/>
            <a:cxnLst/>
            <a:rect l="l" t="t" r="r" b="b"/>
            <a:pathLst>
              <a:path w="2347595" h="1202689">
                <a:moveTo>
                  <a:pt x="2167331" y="0"/>
                </a:moveTo>
                <a:lnTo>
                  <a:pt x="179997" y="0"/>
                </a:lnTo>
                <a:lnTo>
                  <a:pt x="132149" y="6430"/>
                </a:lnTo>
                <a:lnTo>
                  <a:pt x="89152" y="24576"/>
                </a:lnTo>
                <a:lnTo>
                  <a:pt x="52722" y="52722"/>
                </a:lnTo>
                <a:lnTo>
                  <a:pt x="24576" y="89152"/>
                </a:lnTo>
                <a:lnTo>
                  <a:pt x="6430" y="132149"/>
                </a:lnTo>
                <a:lnTo>
                  <a:pt x="0" y="179997"/>
                </a:lnTo>
                <a:lnTo>
                  <a:pt x="0" y="1022172"/>
                </a:lnTo>
                <a:lnTo>
                  <a:pt x="6430" y="1070024"/>
                </a:lnTo>
                <a:lnTo>
                  <a:pt x="24576" y="1113022"/>
                </a:lnTo>
                <a:lnTo>
                  <a:pt x="52722" y="1149451"/>
                </a:lnTo>
                <a:lnTo>
                  <a:pt x="89152" y="1177595"/>
                </a:lnTo>
                <a:lnTo>
                  <a:pt x="132149" y="1195740"/>
                </a:lnTo>
                <a:lnTo>
                  <a:pt x="179997" y="1202169"/>
                </a:lnTo>
                <a:lnTo>
                  <a:pt x="2167331" y="1202169"/>
                </a:lnTo>
                <a:lnTo>
                  <a:pt x="2215183" y="1195740"/>
                </a:lnTo>
                <a:lnTo>
                  <a:pt x="2258181" y="1177595"/>
                </a:lnTo>
                <a:lnTo>
                  <a:pt x="2294610" y="1149451"/>
                </a:lnTo>
                <a:lnTo>
                  <a:pt x="2322754" y="1113022"/>
                </a:lnTo>
                <a:lnTo>
                  <a:pt x="2340899" y="1070024"/>
                </a:lnTo>
                <a:lnTo>
                  <a:pt x="2347328" y="1022172"/>
                </a:lnTo>
                <a:lnTo>
                  <a:pt x="2347328" y="179997"/>
                </a:lnTo>
                <a:lnTo>
                  <a:pt x="2340899" y="132149"/>
                </a:lnTo>
                <a:lnTo>
                  <a:pt x="2322754" y="89152"/>
                </a:lnTo>
                <a:lnTo>
                  <a:pt x="2294610" y="52722"/>
                </a:lnTo>
                <a:lnTo>
                  <a:pt x="2258181" y="24576"/>
                </a:lnTo>
                <a:lnTo>
                  <a:pt x="2215183" y="6430"/>
                </a:lnTo>
                <a:lnTo>
                  <a:pt x="2167331" y="0"/>
                </a:lnTo>
                <a:close/>
              </a:path>
            </a:pathLst>
          </a:custGeom>
          <a:solidFill>
            <a:srgbClr val="ECECEC"/>
          </a:solidFill>
        </p:spPr>
        <p:txBody>
          <a:bodyPr wrap="square" lIns="0" tIns="0" rIns="0" bIns="0" rtlCol="0"/>
          <a:lstStyle/>
          <a:p>
            <a:endParaRPr dirty="0">
              <a:latin typeface="Arial" panose="020B0604020202020204" pitchFamily="34" charset="0"/>
              <a:cs typeface="Arial" panose="020B0604020202020204" pitchFamily="34" charset="0"/>
            </a:endParaRPr>
          </a:p>
        </p:txBody>
      </p:sp>
      <p:sp>
        <p:nvSpPr>
          <p:cNvPr id="53" name="object 41"/>
          <p:cNvSpPr txBox="1"/>
          <p:nvPr/>
        </p:nvSpPr>
        <p:spPr>
          <a:xfrm>
            <a:off x="6361726" y="3924182"/>
            <a:ext cx="2347595" cy="891719"/>
          </a:xfrm>
          <a:prstGeom prst="rect">
            <a:avLst/>
          </a:prstGeom>
        </p:spPr>
        <p:txBody>
          <a:bodyPr vert="horz" wrap="square" lIns="0" tIns="12065" rIns="0" bIns="0" rtlCol="0">
            <a:spAutoFit/>
          </a:bodyPr>
          <a:lstStyle/>
          <a:p>
            <a:pPr marR="5080" algn="ctr">
              <a:lnSpc>
                <a:spcPct val="122700"/>
              </a:lnSpc>
            </a:pPr>
            <a:r>
              <a:rPr lang="en-US" sz="1600" b="1" spc="-10" dirty="0">
                <a:solidFill>
                  <a:srgbClr val="511279"/>
                </a:solidFill>
                <a:latin typeface="Arial" panose="020B0604020202020204" pitchFamily="34" charset="0"/>
                <a:ea typeface="Noto Sans HK" panose="020B0500000000000000" pitchFamily="34" charset="-120"/>
                <a:cs typeface="Arial" panose="020B0604020202020204" pitchFamily="34" charset="0"/>
              </a:rPr>
              <a:t>Use a small container to bring food waste to collection point</a:t>
            </a:r>
            <a:endParaRPr sz="1600" dirty="0">
              <a:latin typeface="Arial" panose="020B0604020202020204" pitchFamily="34" charset="0"/>
              <a:ea typeface="Noto Sans HK" panose="020B0500000000000000" pitchFamily="34" charset="-120"/>
              <a:cs typeface="Arial" panose="020B0604020202020204" pitchFamily="34" charset="0"/>
            </a:endParaRPr>
          </a:p>
        </p:txBody>
      </p:sp>
      <p:sp>
        <p:nvSpPr>
          <p:cNvPr id="54" name="object 42"/>
          <p:cNvSpPr/>
          <p:nvPr/>
        </p:nvSpPr>
        <p:spPr>
          <a:xfrm>
            <a:off x="9436094" y="2464804"/>
            <a:ext cx="1845945" cy="610235"/>
          </a:xfrm>
          <a:custGeom>
            <a:avLst/>
            <a:gdLst/>
            <a:ahLst/>
            <a:cxnLst/>
            <a:rect l="l" t="t" r="r" b="b"/>
            <a:pathLst>
              <a:path w="1845945" h="610235">
                <a:moveTo>
                  <a:pt x="1544421" y="0"/>
                </a:moveTo>
                <a:lnTo>
                  <a:pt x="0" y="0"/>
                </a:lnTo>
                <a:lnTo>
                  <a:pt x="300951" y="304888"/>
                </a:lnTo>
                <a:lnTo>
                  <a:pt x="0" y="609777"/>
                </a:lnTo>
                <a:lnTo>
                  <a:pt x="1544421" y="609777"/>
                </a:lnTo>
                <a:lnTo>
                  <a:pt x="1845373" y="304888"/>
                </a:lnTo>
                <a:lnTo>
                  <a:pt x="1544421" y="0"/>
                </a:lnTo>
                <a:close/>
              </a:path>
            </a:pathLst>
          </a:custGeom>
          <a:solidFill>
            <a:srgbClr val="311370"/>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55" name="object 43"/>
          <p:cNvSpPr txBox="1"/>
          <p:nvPr/>
        </p:nvSpPr>
        <p:spPr>
          <a:xfrm>
            <a:off x="10006836" y="2615942"/>
            <a:ext cx="690880" cy="289182"/>
          </a:xfrm>
          <a:prstGeom prst="rect">
            <a:avLst/>
          </a:prstGeom>
        </p:spPr>
        <p:txBody>
          <a:bodyPr vert="horz" wrap="square" lIns="0" tIns="12065" rIns="0" bIns="0" rtlCol="0">
            <a:spAutoFit/>
          </a:bodyPr>
          <a:lstStyle/>
          <a:p>
            <a:pPr marL="12700">
              <a:lnSpc>
                <a:spcPct val="100000"/>
              </a:lnSpc>
              <a:spcBef>
                <a:spcPts val="95"/>
              </a:spcBef>
            </a:pPr>
            <a:r>
              <a:rPr lang="en-US" b="1" spc="-35" dirty="0">
                <a:solidFill>
                  <a:srgbClr val="FFFFFF"/>
                </a:solidFill>
                <a:latin typeface="Arial" panose="020B0604020202020204" pitchFamily="34" charset="0"/>
                <a:ea typeface="Noto Sans HK" panose="020B0500000000000000" pitchFamily="34" charset="-120"/>
                <a:cs typeface="Arial" panose="020B0604020202020204" pitchFamily="34" charset="0"/>
              </a:rPr>
              <a:t>Step 4</a:t>
            </a:r>
            <a:endParaRPr dirty="0">
              <a:latin typeface="Arial" panose="020B0604020202020204" pitchFamily="34" charset="0"/>
              <a:ea typeface="Noto Sans HK" panose="020B0500000000000000" pitchFamily="34" charset="-120"/>
              <a:cs typeface="Arial" panose="020B0604020202020204" pitchFamily="34" charset="0"/>
            </a:endParaRPr>
          </a:p>
        </p:txBody>
      </p:sp>
      <p:sp>
        <p:nvSpPr>
          <p:cNvPr id="56" name="object 44"/>
          <p:cNvSpPr/>
          <p:nvPr/>
        </p:nvSpPr>
        <p:spPr>
          <a:xfrm>
            <a:off x="10331314" y="3085280"/>
            <a:ext cx="0" cy="57150"/>
          </a:xfrm>
          <a:custGeom>
            <a:avLst/>
            <a:gdLst/>
            <a:ahLst/>
            <a:cxnLst/>
            <a:rect l="l" t="t" r="r" b="b"/>
            <a:pathLst>
              <a:path h="57150">
                <a:moveTo>
                  <a:pt x="0" y="0"/>
                </a:moveTo>
                <a:lnTo>
                  <a:pt x="0" y="56832"/>
                </a:lnTo>
              </a:path>
            </a:pathLst>
          </a:custGeom>
          <a:ln w="18948">
            <a:solidFill>
              <a:srgbClr val="311370"/>
            </a:solidFill>
          </a:ln>
        </p:spPr>
        <p:txBody>
          <a:bodyPr wrap="square" lIns="0" tIns="0" rIns="0" bIns="0" rtlCol="0"/>
          <a:lstStyle/>
          <a:p>
            <a:endParaRPr>
              <a:latin typeface="Arial" panose="020B0604020202020204" pitchFamily="34" charset="0"/>
              <a:cs typeface="Arial" panose="020B0604020202020204" pitchFamily="34" charset="0"/>
            </a:endParaRPr>
          </a:p>
        </p:txBody>
      </p:sp>
      <p:sp>
        <p:nvSpPr>
          <p:cNvPr id="57" name="object 45"/>
          <p:cNvSpPr/>
          <p:nvPr/>
        </p:nvSpPr>
        <p:spPr>
          <a:xfrm>
            <a:off x="9157647" y="3796313"/>
            <a:ext cx="2347595" cy="1202690"/>
          </a:xfrm>
          <a:custGeom>
            <a:avLst/>
            <a:gdLst/>
            <a:ahLst/>
            <a:cxnLst/>
            <a:rect l="l" t="t" r="r" b="b"/>
            <a:pathLst>
              <a:path w="2347595" h="1202689">
                <a:moveTo>
                  <a:pt x="2167331" y="0"/>
                </a:moveTo>
                <a:lnTo>
                  <a:pt x="179997" y="0"/>
                </a:lnTo>
                <a:lnTo>
                  <a:pt x="132149" y="6430"/>
                </a:lnTo>
                <a:lnTo>
                  <a:pt x="89152" y="24576"/>
                </a:lnTo>
                <a:lnTo>
                  <a:pt x="52722" y="52722"/>
                </a:lnTo>
                <a:lnTo>
                  <a:pt x="24576" y="89152"/>
                </a:lnTo>
                <a:lnTo>
                  <a:pt x="6430" y="132149"/>
                </a:lnTo>
                <a:lnTo>
                  <a:pt x="0" y="179997"/>
                </a:lnTo>
                <a:lnTo>
                  <a:pt x="0" y="1022172"/>
                </a:lnTo>
                <a:lnTo>
                  <a:pt x="6430" y="1070024"/>
                </a:lnTo>
                <a:lnTo>
                  <a:pt x="24576" y="1113022"/>
                </a:lnTo>
                <a:lnTo>
                  <a:pt x="52722" y="1149451"/>
                </a:lnTo>
                <a:lnTo>
                  <a:pt x="89152" y="1177595"/>
                </a:lnTo>
                <a:lnTo>
                  <a:pt x="132149" y="1195740"/>
                </a:lnTo>
                <a:lnTo>
                  <a:pt x="179997" y="1202169"/>
                </a:lnTo>
                <a:lnTo>
                  <a:pt x="2167331" y="1202169"/>
                </a:lnTo>
                <a:lnTo>
                  <a:pt x="2215183" y="1195740"/>
                </a:lnTo>
                <a:lnTo>
                  <a:pt x="2258181" y="1177595"/>
                </a:lnTo>
                <a:lnTo>
                  <a:pt x="2294610" y="1149451"/>
                </a:lnTo>
                <a:lnTo>
                  <a:pt x="2322754" y="1113022"/>
                </a:lnTo>
                <a:lnTo>
                  <a:pt x="2340899" y="1070024"/>
                </a:lnTo>
                <a:lnTo>
                  <a:pt x="2347328" y="1022172"/>
                </a:lnTo>
                <a:lnTo>
                  <a:pt x="2347328" y="179997"/>
                </a:lnTo>
                <a:lnTo>
                  <a:pt x="2340899" y="132149"/>
                </a:lnTo>
                <a:lnTo>
                  <a:pt x="2322754" y="89152"/>
                </a:lnTo>
                <a:lnTo>
                  <a:pt x="2294610" y="52722"/>
                </a:lnTo>
                <a:lnTo>
                  <a:pt x="2258181" y="24576"/>
                </a:lnTo>
                <a:lnTo>
                  <a:pt x="2215183" y="6430"/>
                </a:lnTo>
                <a:lnTo>
                  <a:pt x="2167331" y="0"/>
                </a:lnTo>
                <a:close/>
              </a:path>
            </a:pathLst>
          </a:custGeom>
          <a:solidFill>
            <a:srgbClr val="ECECEC"/>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58" name="object 46"/>
          <p:cNvSpPr txBox="1"/>
          <p:nvPr/>
        </p:nvSpPr>
        <p:spPr>
          <a:xfrm>
            <a:off x="9405544" y="3924182"/>
            <a:ext cx="1814421" cy="891719"/>
          </a:xfrm>
          <a:prstGeom prst="rect">
            <a:avLst/>
          </a:prstGeom>
        </p:spPr>
        <p:txBody>
          <a:bodyPr vert="horz" wrap="square" lIns="0" tIns="12065" rIns="0" bIns="0" rtlCol="0">
            <a:spAutoFit/>
          </a:bodyPr>
          <a:lstStyle/>
          <a:p>
            <a:pPr marR="5080" algn="ctr">
              <a:lnSpc>
                <a:spcPct val="122700"/>
              </a:lnSpc>
            </a:pPr>
            <a:r>
              <a:rPr lang="en-US" sz="1600" b="1" spc="-10" dirty="0">
                <a:solidFill>
                  <a:srgbClr val="311370"/>
                </a:solidFill>
                <a:latin typeface="Arial" panose="020B0604020202020204" pitchFamily="34" charset="0"/>
                <a:ea typeface="Noto Sans HK" panose="020B0500000000000000" pitchFamily="34" charset="-120"/>
                <a:cs typeface="Arial" panose="020B0604020202020204" pitchFamily="34" charset="0"/>
              </a:rPr>
              <a:t>Pour food waste into food waste recycling bin</a:t>
            </a:r>
            <a:endParaRPr sz="1600" dirty="0">
              <a:latin typeface="Arial" panose="020B0604020202020204" pitchFamily="34" charset="0"/>
              <a:ea typeface="Noto Sans HK" panose="020B0500000000000000" pitchFamily="34" charset="-120"/>
              <a:cs typeface="Arial" panose="020B0604020202020204" pitchFamily="34" charset="0"/>
            </a:endParaRPr>
          </a:p>
        </p:txBody>
      </p:sp>
      <p:grpSp>
        <p:nvGrpSpPr>
          <p:cNvPr id="59" name="object 47"/>
          <p:cNvGrpSpPr/>
          <p:nvPr/>
        </p:nvGrpSpPr>
        <p:grpSpPr>
          <a:xfrm>
            <a:off x="10331314" y="4287354"/>
            <a:ext cx="1563370" cy="2127885"/>
            <a:chOff x="10331314" y="4287354"/>
            <a:chExt cx="1563370" cy="2127885"/>
          </a:xfrm>
        </p:grpSpPr>
        <p:pic>
          <p:nvPicPr>
            <p:cNvPr id="60" name="object 48"/>
            <p:cNvPicPr/>
            <p:nvPr/>
          </p:nvPicPr>
          <p:blipFill>
            <a:blip r:embed="rId3" cstate="print"/>
            <a:stretch>
              <a:fillRect/>
            </a:stretch>
          </p:blipFill>
          <p:spPr>
            <a:xfrm>
              <a:off x="10331314" y="5074427"/>
              <a:ext cx="1003623" cy="1340675"/>
            </a:xfrm>
            <a:prstGeom prst="rect">
              <a:avLst/>
            </a:prstGeom>
          </p:spPr>
        </p:pic>
        <p:pic>
          <p:nvPicPr>
            <p:cNvPr id="61" name="object 49"/>
            <p:cNvPicPr/>
            <p:nvPr/>
          </p:nvPicPr>
          <p:blipFill>
            <a:blip r:embed="rId4" cstate="print"/>
            <a:stretch>
              <a:fillRect/>
            </a:stretch>
          </p:blipFill>
          <p:spPr>
            <a:xfrm>
              <a:off x="10843818" y="4287354"/>
              <a:ext cx="1050467" cy="1884375"/>
            </a:xfrm>
            <a:prstGeom prst="rect">
              <a:avLst/>
            </a:prstGeom>
          </p:spPr>
        </p:pic>
      </p:grpSp>
    </p:spTree>
    <p:extLst>
      <p:ext uri="{BB962C8B-B14F-4D97-AF65-F5344CB8AC3E}">
        <p14:creationId xmlns:p14="http://schemas.microsoft.com/office/powerpoint/2010/main" val="1443627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object 19"/>
          <p:cNvPicPr/>
          <p:nvPr/>
        </p:nvPicPr>
        <p:blipFill>
          <a:blip r:embed="rId2" cstate="print"/>
          <a:stretch>
            <a:fillRect/>
          </a:stretch>
        </p:blipFill>
        <p:spPr>
          <a:xfrm>
            <a:off x="475181" y="1649512"/>
            <a:ext cx="504682" cy="579852"/>
          </a:xfrm>
          <a:prstGeom prst="rect">
            <a:avLst/>
          </a:prstGeom>
        </p:spPr>
      </p:pic>
      <p:sp>
        <p:nvSpPr>
          <p:cNvPr id="41" name="矩形 40"/>
          <p:cNvSpPr/>
          <p:nvPr/>
        </p:nvSpPr>
        <p:spPr>
          <a:xfrm>
            <a:off x="325061" y="1649512"/>
            <a:ext cx="2830824" cy="707886"/>
          </a:xfrm>
          <a:prstGeom prst="rect">
            <a:avLst/>
          </a:prstGeom>
        </p:spPr>
        <p:txBody>
          <a:bodyPr wrap="square">
            <a:spAutoFit/>
          </a:bodyPr>
          <a:lstStyle/>
          <a:p>
            <a:pPr marL="671195" algn="l">
              <a:spcBef>
                <a:spcPts val="1814"/>
              </a:spcBef>
            </a:pPr>
            <a:r>
              <a:rPr lang="en-US" altLang="zh-HK" sz="4000" b="1" spc="-20" dirty="0">
                <a:solidFill>
                  <a:srgbClr val="034EA1"/>
                </a:solidFill>
                <a:latin typeface="Arial" panose="020B0604020202020204" pitchFamily="34" charset="0"/>
                <a:ea typeface="Noto Sans HK" panose="020B0500000000000000" pitchFamily="34" charset="-120"/>
                <a:cs typeface="Arial" panose="020B0604020202020204" pitchFamily="34" charset="0"/>
              </a:rPr>
              <a:t>Guess</a:t>
            </a:r>
            <a:endParaRPr lang="zh-HK" altLang="en-US" sz="4000" b="1" spc="-20" dirty="0">
              <a:solidFill>
                <a:srgbClr val="034EA1"/>
              </a:solidFill>
              <a:latin typeface="Arial" panose="020B0604020202020204" pitchFamily="34" charset="0"/>
              <a:ea typeface="Noto Sans HK" panose="020B0500000000000000" pitchFamily="34" charset="-120"/>
              <a:cs typeface="Arial" panose="020B0604020202020204" pitchFamily="34" charset="0"/>
            </a:endParaRPr>
          </a:p>
        </p:txBody>
      </p:sp>
      <p:grpSp>
        <p:nvGrpSpPr>
          <p:cNvPr id="46" name="群組 45"/>
          <p:cNvGrpSpPr/>
          <p:nvPr/>
        </p:nvGrpSpPr>
        <p:grpSpPr>
          <a:xfrm>
            <a:off x="2553580" y="2740963"/>
            <a:ext cx="7084841" cy="1822331"/>
            <a:chOff x="2361000" y="2946912"/>
            <a:chExt cx="7084841" cy="1576800"/>
          </a:xfrm>
        </p:grpSpPr>
        <p:sp>
          <p:nvSpPr>
            <p:cNvPr id="47" name="圓角矩形 46"/>
            <p:cNvSpPr/>
            <p:nvPr/>
          </p:nvSpPr>
          <p:spPr>
            <a:xfrm>
              <a:off x="2361000" y="2946912"/>
              <a:ext cx="7084841" cy="1576800"/>
            </a:xfrm>
            <a:prstGeom prst="roundRect">
              <a:avLst>
                <a:gd name="adj" fmla="val 50000"/>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latin typeface="Arial" panose="020B0604020202020204" pitchFamily="34" charset="0"/>
                <a:cs typeface="Arial" panose="020B0604020202020204" pitchFamily="34" charset="0"/>
              </a:endParaRPr>
            </a:p>
          </p:txBody>
        </p:sp>
        <p:sp>
          <p:nvSpPr>
            <p:cNvPr id="48" name="矩形 47"/>
            <p:cNvSpPr/>
            <p:nvPr/>
          </p:nvSpPr>
          <p:spPr>
            <a:xfrm>
              <a:off x="2739745" y="2979622"/>
              <a:ext cx="6327349" cy="1533881"/>
            </a:xfrm>
            <a:prstGeom prst="rect">
              <a:avLst/>
            </a:prstGeom>
          </p:spPr>
          <p:txBody>
            <a:bodyPr wrap="square">
              <a:spAutoFit/>
            </a:bodyPr>
            <a:lstStyle/>
            <a:p>
              <a:pPr marL="12700" marR="5080" algn="ctr">
                <a:lnSpc>
                  <a:spcPts val="4500"/>
                </a:lnSpc>
                <a:spcBef>
                  <a:spcPts val="100"/>
                </a:spcBef>
              </a:pPr>
              <a:r>
                <a:rPr lang="en-US" altLang="zh-TW" sz="3200" b="1" spc="-5" dirty="0">
                  <a:solidFill>
                    <a:srgbClr val="034EA1"/>
                  </a:solidFill>
                  <a:latin typeface="Arial" panose="020B0604020202020204" pitchFamily="34" charset="0"/>
                  <a:ea typeface="Noto Sans HK" panose="020B0500000000000000" pitchFamily="34" charset="-120"/>
                  <a:cs typeface="Arial" panose="020B0604020202020204" pitchFamily="34" charset="0"/>
                </a:rPr>
                <a:t>Do you know where the food waste goes after being dropped into the recycling bin?</a:t>
              </a:r>
              <a:endParaRPr lang="zh-TW" altLang="en-US" sz="3200" b="1" spc="-5" dirty="0">
                <a:solidFill>
                  <a:srgbClr val="034EA1"/>
                </a:solidFill>
                <a:latin typeface="Arial" panose="020B0604020202020204" pitchFamily="34" charset="0"/>
                <a:ea typeface="Noto Sans HK" panose="020B0500000000000000" pitchFamily="34" charset="-120"/>
                <a:cs typeface="Arial" panose="020B0604020202020204" pitchFamily="34" charset="0"/>
              </a:endParaRPr>
            </a:p>
          </p:txBody>
        </p:sp>
      </p:grpSp>
      <p:pic>
        <p:nvPicPr>
          <p:cNvPr id="49" name="object 16"/>
          <p:cNvPicPr/>
          <p:nvPr/>
        </p:nvPicPr>
        <p:blipFill>
          <a:blip r:embed="rId3" cstate="print"/>
          <a:stretch>
            <a:fillRect/>
          </a:stretch>
        </p:blipFill>
        <p:spPr>
          <a:xfrm>
            <a:off x="10640552" y="6166478"/>
            <a:ext cx="990658" cy="398528"/>
          </a:xfrm>
          <a:prstGeom prst="rect">
            <a:avLst/>
          </a:prstGeom>
        </p:spPr>
      </p:pic>
      <p:grpSp>
        <p:nvGrpSpPr>
          <p:cNvPr id="50" name="object 17"/>
          <p:cNvGrpSpPr/>
          <p:nvPr/>
        </p:nvGrpSpPr>
        <p:grpSpPr>
          <a:xfrm>
            <a:off x="10631633" y="4965459"/>
            <a:ext cx="1018540" cy="1148080"/>
            <a:chOff x="10631633" y="4965459"/>
            <a:chExt cx="1018540" cy="1148080"/>
          </a:xfrm>
        </p:grpSpPr>
        <p:sp>
          <p:nvSpPr>
            <p:cNvPr id="62" name="object 18"/>
            <p:cNvSpPr/>
            <p:nvPr/>
          </p:nvSpPr>
          <p:spPr>
            <a:xfrm>
              <a:off x="10631627" y="5610694"/>
              <a:ext cx="1018540" cy="502920"/>
            </a:xfrm>
            <a:custGeom>
              <a:avLst/>
              <a:gdLst/>
              <a:ahLst/>
              <a:cxnLst/>
              <a:rect l="l" t="t" r="r" b="b"/>
              <a:pathLst>
                <a:path w="1018540" h="502920">
                  <a:moveTo>
                    <a:pt x="505790" y="106324"/>
                  </a:moveTo>
                  <a:lnTo>
                    <a:pt x="466775" y="70802"/>
                  </a:lnTo>
                  <a:lnTo>
                    <a:pt x="459308" y="110566"/>
                  </a:lnTo>
                  <a:lnTo>
                    <a:pt x="444106" y="90373"/>
                  </a:lnTo>
                  <a:lnTo>
                    <a:pt x="408114" y="55079"/>
                  </a:lnTo>
                  <a:lnTo>
                    <a:pt x="376339" y="33401"/>
                  </a:lnTo>
                  <a:lnTo>
                    <a:pt x="341147" y="16637"/>
                  </a:lnTo>
                  <a:lnTo>
                    <a:pt x="303314" y="5461"/>
                  </a:lnTo>
                  <a:lnTo>
                    <a:pt x="263486" y="330"/>
                  </a:lnTo>
                  <a:lnTo>
                    <a:pt x="251206" y="12"/>
                  </a:lnTo>
                  <a:lnTo>
                    <a:pt x="206057" y="4064"/>
                  </a:lnTo>
                  <a:lnTo>
                    <a:pt x="163550" y="15735"/>
                  </a:lnTo>
                  <a:lnTo>
                    <a:pt x="124421" y="34315"/>
                  </a:lnTo>
                  <a:lnTo>
                    <a:pt x="89357" y="59093"/>
                  </a:lnTo>
                  <a:lnTo>
                    <a:pt x="59080" y="89369"/>
                  </a:lnTo>
                  <a:lnTo>
                    <a:pt x="34302" y="124434"/>
                  </a:lnTo>
                  <a:lnTo>
                    <a:pt x="15722" y="163563"/>
                  </a:lnTo>
                  <a:lnTo>
                    <a:pt x="4051" y="206070"/>
                  </a:lnTo>
                  <a:lnTo>
                    <a:pt x="0" y="251218"/>
                  </a:lnTo>
                  <a:lnTo>
                    <a:pt x="4051" y="296379"/>
                  </a:lnTo>
                  <a:lnTo>
                    <a:pt x="15722" y="338874"/>
                  </a:lnTo>
                  <a:lnTo>
                    <a:pt x="34302" y="378015"/>
                  </a:lnTo>
                  <a:lnTo>
                    <a:pt x="59080" y="413080"/>
                  </a:lnTo>
                  <a:lnTo>
                    <a:pt x="89357" y="443357"/>
                  </a:lnTo>
                  <a:lnTo>
                    <a:pt x="124421" y="468134"/>
                  </a:lnTo>
                  <a:lnTo>
                    <a:pt x="163550" y="486714"/>
                  </a:lnTo>
                  <a:lnTo>
                    <a:pt x="206057" y="498386"/>
                  </a:lnTo>
                  <a:lnTo>
                    <a:pt x="251206" y="502437"/>
                  </a:lnTo>
                  <a:lnTo>
                    <a:pt x="283743" y="500329"/>
                  </a:lnTo>
                  <a:lnTo>
                    <a:pt x="315023" y="494207"/>
                  </a:lnTo>
                  <a:lnTo>
                    <a:pt x="344779" y="484327"/>
                  </a:lnTo>
                  <a:lnTo>
                    <a:pt x="372757" y="470979"/>
                  </a:lnTo>
                  <a:lnTo>
                    <a:pt x="372757" y="492721"/>
                  </a:lnTo>
                  <a:lnTo>
                    <a:pt x="493318" y="492721"/>
                  </a:lnTo>
                  <a:lnTo>
                    <a:pt x="493318" y="245148"/>
                  </a:lnTo>
                  <a:lnTo>
                    <a:pt x="246037" y="245148"/>
                  </a:lnTo>
                  <a:lnTo>
                    <a:pt x="246037" y="335356"/>
                  </a:lnTo>
                  <a:lnTo>
                    <a:pt x="244017" y="335648"/>
                  </a:lnTo>
                  <a:lnTo>
                    <a:pt x="190169" y="307809"/>
                  </a:lnTo>
                  <a:lnTo>
                    <a:pt x="168630" y="251218"/>
                  </a:lnTo>
                  <a:lnTo>
                    <a:pt x="175183" y="218846"/>
                  </a:lnTo>
                  <a:lnTo>
                    <a:pt x="193040" y="192366"/>
                  </a:lnTo>
                  <a:lnTo>
                    <a:pt x="219506" y="174510"/>
                  </a:lnTo>
                  <a:lnTo>
                    <a:pt x="251879" y="167957"/>
                  </a:lnTo>
                  <a:lnTo>
                    <a:pt x="277393" y="171958"/>
                  </a:lnTo>
                  <a:lnTo>
                    <a:pt x="299720" y="183121"/>
                  </a:lnTo>
                  <a:lnTo>
                    <a:pt x="317601" y="200190"/>
                  </a:lnTo>
                  <a:lnTo>
                    <a:pt x="329793" y="221894"/>
                  </a:lnTo>
                  <a:lnTo>
                    <a:pt x="372872" y="209702"/>
                  </a:lnTo>
                  <a:lnTo>
                    <a:pt x="354584" y="175006"/>
                  </a:lnTo>
                  <a:lnTo>
                    <a:pt x="326948" y="147662"/>
                  </a:lnTo>
                  <a:lnTo>
                    <a:pt x="292023" y="129743"/>
                  </a:lnTo>
                  <a:lnTo>
                    <a:pt x="251879" y="123304"/>
                  </a:lnTo>
                  <a:lnTo>
                    <a:pt x="202095" y="133362"/>
                  </a:lnTo>
                  <a:lnTo>
                    <a:pt x="161442" y="160769"/>
                  </a:lnTo>
                  <a:lnTo>
                    <a:pt x="134023" y="201434"/>
                  </a:lnTo>
                  <a:lnTo>
                    <a:pt x="123977" y="251218"/>
                  </a:lnTo>
                  <a:lnTo>
                    <a:pt x="134023" y="301015"/>
                  </a:lnTo>
                  <a:lnTo>
                    <a:pt x="161442" y="341680"/>
                  </a:lnTo>
                  <a:lnTo>
                    <a:pt x="202095" y="369087"/>
                  </a:lnTo>
                  <a:lnTo>
                    <a:pt x="251879" y="379145"/>
                  </a:lnTo>
                  <a:lnTo>
                    <a:pt x="279374" y="376174"/>
                  </a:lnTo>
                  <a:lnTo>
                    <a:pt x="304800" y="367677"/>
                  </a:lnTo>
                  <a:lnTo>
                    <a:pt x="327520" y="354317"/>
                  </a:lnTo>
                  <a:lnTo>
                    <a:pt x="346938" y="336715"/>
                  </a:lnTo>
                  <a:lnTo>
                    <a:pt x="290690" y="336715"/>
                  </a:lnTo>
                  <a:lnTo>
                    <a:pt x="290690" y="289814"/>
                  </a:lnTo>
                  <a:lnTo>
                    <a:pt x="448678" y="289814"/>
                  </a:lnTo>
                  <a:lnTo>
                    <a:pt x="448678" y="448068"/>
                  </a:lnTo>
                  <a:lnTo>
                    <a:pt x="404012" y="448068"/>
                  </a:lnTo>
                  <a:lnTo>
                    <a:pt x="404012" y="389928"/>
                  </a:lnTo>
                  <a:lnTo>
                    <a:pt x="372694" y="418096"/>
                  </a:lnTo>
                  <a:lnTo>
                    <a:pt x="336130" y="439470"/>
                  </a:lnTo>
                  <a:lnTo>
                    <a:pt x="295300" y="453034"/>
                  </a:lnTo>
                  <a:lnTo>
                    <a:pt x="251206" y="457784"/>
                  </a:lnTo>
                  <a:lnTo>
                    <a:pt x="203911" y="452323"/>
                  </a:lnTo>
                  <a:lnTo>
                    <a:pt x="160464" y="436753"/>
                  </a:lnTo>
                  <a:lnTo>
                    <a:pt x="122110" y="412343"/>
                  </a:lnTo>
                  <a:lnTo>
                    <a:pt x="90106" y="380339"/>
                  </a:lnTo>
                  <a:lnTo>
                    <a:pt x="65697" y="341972"/>
                  </a:lnTo>
                  <a:lnTo>
                    <a:pt x="50139" y="298526"/>
                  </a:lnTo>
                  <a:lnTo>
                    <a:pt x="44678" y="251218"/>
                  </a:lnTo>
                  <a:lnTo>
                    <a:pt x="50139" y="203911"/>
                  </a:lnTo>
                  <a:lnTo>
                    <a:pt x="65697" y="160464"/>
                  </a:lnTo>
                  <a:lnTo>
                    <a:pt x="90106" y="122110"/>
                  </a:lnTo>
                  <a:lnTo>
                    <a:pt x="122110" y="90106"/>
                  </a:lnTo>
                  <a:lnTo>
                    <a:pt x="160464" y="65697"/>
                  </a:lnTo>
                  <a:lnTo>
                    <a:pt x="203911" y="50139"/>
                  </a:lnTo>
                  <a:lnTo>
                    <a:pt x="251206" y="44678"/>
                  </a:lnTo>
                  <a:lnTo>
                    <a:pt x="269163" y="45453"/>
                  </a:lnTo>
                  <a:lnTo>
                    <a:pt x="308190" y="52654"/>
                  </a:lnTo>
                  <a:lnTo>
                    <a:pt x="344589" y="67056"/>
                  </a:lnTo>
                  <a:lnTo>
                    <a:pt x="385318" y="94361"/>
                  </a:lnTo>
                  <a:lnTo>
                    <a:pt x="416534" y="127673"/>
                  </a:lnTo>
                  <a:lnTo>
                    <a:pt x="429285" y="146812"/>
                  </a:lnTo>
                  <a:lnTo>
                    <a:pt x="386359" y="159118"/>
                  </a:lnTo>
                  <a:lnTo>
                    <a:pt x="425373" y="194640"/>
                  </a:lnTo>
                  <a:lnTo>
                    <a:pt x="493052" y="175615"/>
                  </a:lnTo>
                  <a:lnTo>
                    <a:pt x="505790" y="106324"/>
                  </a:lnTo>
                  <a:close/>
                </a:path>
                <a:path w="1018540" h="502920">
                  <a:moveTo>
                    <a:pt x="895451" y="251218"/>
                  </a:moveTo>
                  <a:lnTo>
                    <a:pt x="885393" y="201422"/>
                  </a:lnTo>
                  <a:lnTo>
                    <a:pt x="862825" y="167957"/>
                  </a:lnTo>
                  <a:lnTo>
                    <a:pt x="857986" y="160769"/>
                  </a:lnTo>
                  <a:lnTo>
                    <a:pt x="850785" y="155917"/>
                  </a:lnTo>
                  <a:lnTo>
                    <a:pt x="850785" y="251218"/>
                  </a:lnTo>
                  <a:lnTo>
                    <a:pt x="844232" y="283591"/>
                  </a:lnTo>
                  <a:lnTo>
                    <a:pt x="826376" y="310070"/>
                  </a:lnTo>
                  <a:lnTo>
                    <a:pt x="799909" y="327939"/>
                  </a:lnTo>
                  <a:lnTo>
                    <a:pt x="767537" y="334492"/>
                  </a:lnTo>
                  <a:lnTo>
                    <a:pt x="735152" y="327939"/>
                  </a:lnTo>
                  <a:lnTo>
                    <a:pt x="708685" y="310070"/>
                  </a:lnTo>
                  <a:lnTo>
                    <a:pt x="690816" y="283591"/>
                  </a:lnTo>
                  <a:lnTo>
                    <a:pt x="684276" y="251218"/>
                  </a:lnTo>
                  <a:lnTo>
                    <a:pt x="690816" y="218846"/>
                  </a:lnTo>
                  <a:lnTo>
                    <a:pt x="708685" y="192366"/>
                  </a:lnTo>
                  <a:lnTo>
                    <a:pt x="735152" y="174510"/>
                  </a:lnTo>
                  <a:lnTo>
                    <a:pt x="767537" y="167957"/>
                  </a:lnTo>
                  <a:lnTo>
                    <a:pt x="799909" y="174510"/>
                  </a:lnTo>
                  <a:lnTo>
                    <a:pt x="826376" y="192366"/>
                  </a:lnTo>
                  <a:lnTo>
                    <a:pt x="844232" y="218846"/>
                  </a:lnTo>
                  <a:lnTo>
                    <a:pt x="850785" y="251218"/>
                  </a:lnTo>
                  <a:lnTo>
                    <a:pt x="850785" y="155917"/>
                  </a:lnTo>
                  <a:lnTo>
                    <a:pt x="817321" y="133350"/>
                  </a:lnTo>
                  <a:lnTo>
                    <a:pt x="767537" y="123304"/>
                  </a:lnTo>
                  <a:lnTo>
                    <a:pt x="717740" y="133350"/>
                  </a:lnTo>
                  <a:lnTo>
                    <a:pt x="677075" y="160769"/>
                  </a:lnTo>
                  <a:lnTo>
                    <a:pt x="649655" y="201422"/>
                  </a:lnTo>
                  <a:lnTo>
                    <a:pt x="639610" y="251218"/>
                  </a:lnTo>
                  <a:lnTo>
                    <a:pt x="649655" y="301015"/>
                  </a:lnTo>
                  <a:lnTo>
                    <a:pt x="677075" y="341680"/>
                  </a:lnTo>
                  <a:lnTo>
                    <a:pt x="717740" y="369087"/>
                  </a:lnTo>
                  <a:lnTo>
                    <a:pt x="767537" y="379145"/>
                  </a:lnTo>
                  <a:lnTo>
                    <a:pt x="817321" y="369087"/>
                  </a:lnTo>
                  <a:lnTo>
                    <a:pt x="857986" y="341680"/>
                  </a:lnTo>
                  <a:lnTo>
                    <a:pt x="862825" y="334492"/>
                  </a:lnTo>
                  <a:lnTo>
                    <a:pt x="885393" y="301015"/>
                  </a:lnTo>
                  <a:lnTo>
                    <a:pt x="895451" y="251218"/>
                  </a:lnTo>
                  <a:close/>
                </a:path>
                <a:path w="1018540" h="502920">
                  <a:moveTo>
                    <a:pt x="1018032" y="251218"/>
                  </a:moveTo>
                  <a:lnTo>
                    <a:pt x="1013993" y="206070"/>
                  </a:lnTo>
                  <a:lnTo>
                    <a:pt x="1002322" y="163563"/>
                  </a:lnTo>
                  <a:lnTo>
                    <a:pt x="983742" y="124421"/>
                  </a:lnTo>
                  <a:lnTo>
                    <a:pt x="973391" y="109791"/>
                  </a:lnTo>
                  <a:lnTo>
                    <a:pt x="973391" y="251218"/>
                  </a:lnTo>
                  <a:lnTo>
                    <a:pt x="967930" y="298526"/>
                  </a:lnTo>
                  <a:lnTo>
                    <a:pt x="952373" y="341985"/>
                  </a:lnTo>
                  <a:lnTo>
                    <a:pt x="927963" y="380339"/>
                  </a:lnTo>
                  <a:lnTo>
                    <a:pt x="895959" y="412343"/>
                  </a:lnTo>
                  <a:lnTo>
                    <a:pt x="857605" y="436753"/>
                  </a:lnTo>
                  <a:lnTo>
                    <a:pt x="814158" y="452310"/>
                  </a:lnTo>
                  <a:lnTo>
                    <a:pt x="766851" y="457771"/>
                  </a:lnTo>
                  <a:lnTo>
                    <a:pt x="719556" y="452310"/>
                  </a:lnTo>
                  <a:lnTo>
                    <a:pt x="676109" y="436753"/>
                  </a:lnTo>
                  <a:lnTo>
                    <a:pt x="637755" y="412343"/>
                  </a:lnTo>
                  <a:lnTo>
                    <a:pt x="605751" y="380339"/>
                  </a:lnTo>
                  <a:lnTo>
                    <a:pt x="581342" y="341985"/>
                  </a:lnTo>
                  <a:lnTo>
                    <a:pt x="565785" y="298526"/>
                  </a:lnTo>
                  <a:lnTo>
                    <a:pt x="560311" y="251218"/>
                  </a:lnTo>
                  <a:lnTo>
                    <a:pt x="565785" y="203923"/>
                  </a:lnTo>
                  <a:lnTo>
                    <a:pt x="581342" y="160464"/>
                  </a:lnTo>
                  <a:lnTo>
                    <a:pt x="605751" y="122110"/>
                  </a:lnTo>
                  <a:lnTo>
                    <a:pt x="637755" y="90106"/>
                  </a:lnTo>
                  <a:lnTo>
                    <a:pt x="676109" y="65697"/>
                  </a:lnTo>
                  <a:lnTo>
                    <a:pt x="719556" y="50139"/>
                  </a:lnTo>
                  <a:lnTo>
                    <a:pt x="766851" y="44665"/>
                  </a:lnTo>
                  <a:lnTo>
                    <a:pt x="814158" y="50139"/>
                  </a:lnTo>
                  <a:lnTo>
                    <a:pt x="857605" y="65697"/>
                  </a:lnTo>
                  <a:lnTo>
                    <a:pt x="895959" y="90106"/>
                  </a:lnTo>
                  <a:lnTo>
                    <a:pt x="927963" y="122110"/>
                  </a:lnTo>
                  <a:lnTo>
                    <a:pt x="952373" y="160464"/>
                  </a:lnTo>
                  <a:lnTo>
                    <a:pt x="967930" y="203923"/>
                  </a:lnTo>
                  <a:lnTo>
                    <a:pt x="973391" y="251218"/>
                  </a:lnTo>
                  <a:lnTo>
                    <a:pt x="973391" y="109791"/>
                  </a:lnTo>
                  <a:lnTo>
                    <a:pt x="928687" y="59093"/>
                  </a:lnTo>
                  <a:lnTo>
                    <a:pt x="893635" y="34302"/>
                  </a:lnTo>
                  <a:lnTo>
                    <a:pt x="854494" y="15722"/>
                  </a:lnTo>
                  <a:lnTo>
                    <a:pt x="811999" y="4051"/>
                  </a:lnTo>
                  <a:lnTo>
                    <a:pt x="766851" y="0"/>
                  </a:lnTo>
                  <a:lnTo>
                    <a:pt x="721702" y="4051"/>
                  </a:lnTo>
                  <a:lnTo>
                    <a:pt x="679196" y="15722"/>
                  </a:lnTo>
                  <a:lnTo>
                    <a:pt x="640067" y="34302"/>
                  </a:lnTo>
                  <a:lnTo>
                    <a:pt x="605002" y="59093"/>
                  </a:lnTo>
                  <a:lnTo>
                    <a:pt x="574725" y="89369"/>
                  </a:lnTo>
                  <a:lnTo>
                    <a:pt x="549948" y="124421"/>
                  </a:lnTo>
                  <a:lnTo>
                    <a:pt x="531368" y="163563"/>
                  </a:lnTo>
                  <a:lnTo>
                    <a:pt x="519696" y="206070"/>
                  </a:lnTo>
                  <a:lnTo>
                    <a:pt x="515645" y="251218"/>
                  </a:lnTo>
                  <a:lnTo>
                    <a:pt x="519696" y="296379"/>
                  </a:lnTo>
                  <a:lnTo>
                    <a:pt x="531368" y="338874"/>
                  </a:lnTo>
                  <a:lnTo>
                    <a:pt x="549948" y="378015"/>
                  </a:lnTo>
                  <a:lnTo>
                    <a:pt x="574725" y="413067"/>
                  </a:lnTo>
                  <a:lnTo>
                    <a:pt x="605002" y="443344"/>
                  </a:lnTo>
                  <a:lnTo>
                    <a:pt x="640067" y="468134"/>
                  </a:lnTo>
                  <a:lnTo>
                    <a:pt x="679196" y="486714"/>
                  </a:lnTo>
                  <a:lnTo>
                    <a:pt x="721702" y="498386"/>
                  </a:lnTo>
                  <a:lnTo>
                    <a:pt x="766851" y="502424"/>
                  </a:lnTo>
                  <a:lnTo>
                    <a:pt x="811999" y="498386"/>
                  </a:lnTo>
                  <a:lnTo>
                    <a:pt x="854494" y="486714"/>
                  </a:lnTo>
                  <a:lnTo>
                    <a:pt x="893635" y="468134"/>
                  </a:lnTo>
                  <a:lnTo>
                    <a:pt x="908278" y="457771"/>
                  </a:lnTo>
                  <a:lnTo>
                    <a:pt x="928687" y="443344"/>
                  </a:lnTo>
                  <a:lnTo>
                    <a:pt x="958964" y="413067"/>
                  </a:lnTo>
                  <a:lnTo>
                    <a:pt x="983742" y="378015"/>
                  </a:lnTo>
                  <a:lnTo>
                    <a:pt x="1002322" y="338874"/>
                  </a:lnTo>
                  <a:lnTo>
                    <a:pt x="1013993" y="296379"/>
                  </a:lnTo>
                  <a:lnTo>
                    <a:pt x="1018032" y="251218"/>
                  </a:lnTo>
                  <a:close/>
                </a:path>
              </a:pathLst>
            </a:custGeom>
            <a:solidFill>
              <a:srgbClr val="00BABB"/>
            </a:solidFill>
          </p:spPr>
          <p:txBody>
            <a:bodyPr wrap="square" lIns="0" tIns="0" rIns="0" bIns="0" rtlCol="0"/>
            <a:lstStyle/>
            <a:p>
              <a:endParaRPr>
                <a:latin typeface="Arial" panose="020B0604020202020204" pitchFamily="34" charset="0"/>
                <a:cs typeface="Arial" panose="020B0604020202020204" pitchFamily="34" charset="0"/>
              </a:endParaRPr>
            </a:p>
          </p:txBody>
        </p:sp>
        <p:pic>
          <p:nvPicPr>
            <p:cNvPr id="63" name="object 19"/>
            <p:cNvPicPr/>
            <p:nvPr/>
          </p:nvPicPr>
          <p:blipFill>
            <a:blip r:embed="rId4" cstate="print"/>
            <a:stretch>
              <a:fillRect/>
            </a:stretch>
          </p:blipFill>
          <p:spPr>
            <a:xfrm>
              <a:off x="10640694" y="4965459"/>
              <a:ext cx="997915" cy="672446"/>
            </a:xfrm>
            <a:prstGeom prst="rect">
              <a:avLst/>
            </a:prstGeom>
          </p:spPr>
        </p:pic>
      </p:grpSp>
      <p:sp>
        <p:nvSpPr>
          <p:cNvPr id="11" name="標題 1">
            <a:extLst>
              <a:ext uri="{FF2B5EF4-FFF2-40B4-BE49-F238E27FC236}">
                <a16:creationId xmlns:a16="http://schemas.microsoft.com/office/drawing/2014/main" id="{4719C23D-05B6-0301-162C-E91E78CDD598}"/>
              </a:ext>
            </a:extLst>
          </p:cNvPr>
          <p:cNvSpPr>
            <a:spLocks noGrp="1"/>
          </p:cNvSpPr>
          <p:nvPr>
            <p:ph type="title"/>
          </p:nvPr>
        </p:nvSpPr>
        <p:spPr>
          <a:xfrm>
            <a:off x="307393" y="1030095"/>
            <a:ext cx="8526364" cy="411430"/>
          </a:xfrm>
        </p:spPr>
        <p:txBody>
          <a:bodyPr/>
          <a:lstStyle/>
          <a:p>
            <a:r>
              <a:rPr lang="en-GB" altLang="zh-TW" sz="2400" dirty="0"/>
              <a:t>Food waste management strategies in Hong Kong </a:t>
            </a:r>
            <a:endParaRPr lang="zh-HK" altLang="en-US" sz="2400" dirty="0"/>
          </a:p>
        </p:txBody>
      </p:sp>
    </p:spTree>
    <p:extLst>
      <p:ext uri="{BB962C8B-B14F-4D97-AF65-F5344CB8AC3E}">
        <p14:creationId xmlns:p14="http://schemas.microsoft.com/office/powerpoint/2010/main" val="20053279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2"/>
          <p:cNvSpPr/>
          <p:nvPr/>
        </p:nvSpPr>
        <p:spPr>
          <a:xfrm>
            <a:off x="411925" y="2125394"/>
            <a:ext cx="11386820" cy="4168775"/>
          </a:xfrm>
          <a:custGeom>
            <a:avLst/>
            <a:gdLst/>
            <a:ahLst/>
            <a:cxnLst/>
            <a:rect l="l" t="t" r="r" b="b"/>
            <a:pathLst>
              <a:path w="11386820" h="4168775">
                <a:moveTo>
                  <a:pt x="11206391" y="0"/>
                </a:moveTo>
                <a:lnTo>
                  <a:pt x="179997" y="0"/>
                </a:lnTo>
                <a:lnTo>
                  <a:pt x="132144" y="6430"/>
                </a:lnTo>
                <a:lnTo>
                  <a:pt x="89146" y="24576"/>
                </a:lnTo>
                <a:lnTo>
                  <a:pt x="52717" y="52724"/>
                </a:lnTo>
                <a:lnTo>
                  <a:pt x="24573" y="89155"/>
                </a:lnTo>
                <a:lnTo>
                  <a:pt x="6429" y="132156"/>
                </a:lnTo>
                <a:lnTo>
                  <a:pt x="0" y="180009"/>
                </a:lnTo>
                <a:lnTo>
                  <a:pt x="0" y="3988193"/>
                </a:lnTo>
                <a:lnTo>
                  <a:pt x="6429" y="4036041"/>
                </a:lnTo>
                <a:lnTo>
                  <a:pt x="24573" y="4079038"/>
                </a:lnTo>
                <a:lnTo>
                  <a:pt x="52717" y="4115468"/>
                </a:lnTo>
                <a:lnTo>
                  <a:pt x="89146" y="4143614"/>
                </a:lnTo>
                <a:lnTo>
                  <a:pt x="132144" y="4161760"/>
                </a:lnTo>
                <a:lnTo>
                  <a:pt x="179997" y="4168190"/>
                </a:lnTo>
                <a:lnTo>
                  <a:pt x="11206391" y="4168190"/>
                </a:lnTo>
                <a:lnTo>
                  <a:pt x="11254243" y="4161760"/>
                </a:lnTo>
                <a:lnTo>
                  <a:pt x="11297241" y="4143614"/>
                </a:lnTo>
                <a:lnTo>
                  <a:pt x="11333670" y="4115468"/>
                </a:lnTo>
                <a:lnTo>
                  <a:pt x="11361814" y="4079038"/>
                </a:lnTo>
                <a:lnTo>
                  <a:pt x="11379958" y="4036041"/>
                </a:lnTo>
                <a:lnTo>
                  <a:pt x="11386388" y="3988193"/>
                </a:lnTo>
                <a:lnTo>
                  <a:pt x="11386388" y="180009"/>
                </a:lnTo>
                <a:lnTo>
                  <a:pt x="11379958" y="132156"/>
                </a:lnTo>
                <a:lnTo>
                  <a:pt x="11361814" y="89155"/>
                </a:lnTo>
                <a:lnTo>
                  <a:pt x="11333670" y="52724"/>
                </a:lnTo>
                <a:lnTo>
                  <a:pt x="11297241" y="24576"/>
                </a:lnTo>
                <a:lnTo>
                  <a:pt x="11254243" y="6430"/>
                </a:lnTo>
                <a:lnTo>
                  <a:pt x="11206391" y="0"/>
                </a:lnTo>
                <a:close/>
              </a:path>
            </a:pathLst>
          </a:custGeom>
          <a:solidFill>
            <a:srgbClr val="ECECEC"/>
          </a:solidFill>
        </p:spPr>
        <p:txBody>
          <a:bodyPr wrap="square" lIns="0" tIns="0" rIns="0" bIns="0" rtlCol="0"/>
          <a:lstStyle/>
          <a:p>
            <a:endParaRPr>
              <a:latin typeface="Arial" panose="020B0604020202020204" pitchFamily="34" charset="0"/>
              <a:cs typeface="Arial" panose="020B0604020202020204" pitchFamily="34" charset="0"/>
            </a:endParaRPr>
          </a:p>
        </p:txBody>
      </p:sp>
      <p:pic>
        <p:nvPicPr>
          <p:cNvPr id="17" name="object 14"/>
          <p:cNvPicPr/>
          <p:nvPr/>
        </p:nvPicPr>
        <p:blipFill>
          <a:blip r:embed="rId3" cstate="print"/>
          <a:stretch>
            <a:fillRect/>
          </a:stretch>
        </p:blipFill>
        <p:spPr>
          <a:xfrm>
            <a:off x="10002115" y="4678087"/>
            <a:ext cx="1442945" cy="1419290"/>
          </a:xfrm>
          <a:prstGeom prst="rect">
            <a:avLst/>
          </a:prstGeom>
        </p:spPr>
      </p:pic>
      <p:pic>
        <p:nvPicPr>
          <p:cNvPr id="18" name="object 15"/>
          <p:cNvPicPr/>
          <p:nvPr/>
        </p:nvPicPr>
        <p:blipFill>
          <a:blip r:embed="rId4" cstate="print"/>
          <a:stretch>
            <a:fillRect/>
          </a:stretch>
        </p:blipFill>
        <p:spPr>
          <a:xfrm>
            <a:off x="7916016" y="2404156"/>
            <a:ext cx="3529044" cy="2051591"/>
          </a:xfrm>
          <a:prstGeom prst="rect">
            <a:avLst/>
          </a:prstGeom>
        </p:spPr>
      </p:pic>
      <p:sp>
        <p:nvSpPr>
          <p:cNvPr id="19" name="object 16"/>
          <p:cNvSpPr txBox="1">
            <a:spLocks/>
          </p:cNvSpPr>
          <p:nvPr/>
        </p:nvSpPr>
        <p:spPr>
          <a:xfrm>
            <a:off x="1004762" y="2614249"/>
            <a:ext cx="6729538" cy="2859116"/>
          </a:xfrm>
          <a:prstGeom prst="rect">
            <a:avLst/>
          </a:prstGeom>
        </p:spPr>
        <p:txBody>
          <a:bodyPr vert="horz" wrap="square" lIns="0" tIns="12065"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95"/>
              </a:spcBef>
              <a:buNone/>
            </a:pPr>
            <a:r>
              <a:rPr lang="en-US" altLang="zh-TW" sz="2000" b="1" spc="-35" dirty="0">
                <a:solidFill>
                  <a:srgbClr val="034EA1"/>
                </a:solidFill>
                <a:latin typeface="Arial" panose="020B0604020202020204" pitchFamily="34" charset="0"/>
                <a:ea typeface="Noto Sans HK" panose="020B0500000000000000" pitchFamily="34" charset="-120"/>
                <a:cs typeface="Arial" panose="020B0604020202020204" pitchFamily="34" charset="0"/>
              </a:rPr>
              <a:t>Locating at </a:t>
            </a:r>
            <a:r>
              <a:rPr lang="en-US" altLang="zh-TW" sz="2000" b="1" spc="-35" dirty="0">
                <a:solidFill>
                  <a:srgbClr val="00B8B6"/>
                </a:solidFill>
                <a:latin typeface="Arial" panose="020B0604020202020204" pitchFamily="34" charset="0"/>
                <a:ea typeface="Noto Sans HK" panose="020B0500000000000000" pitchFamily="34" charset="-120"/>
                <a:cs typeface="Arial" panose="020B0604020202020204" pitchFamily="34" charset="0"/>
              </a:rPr>
              <a:t>Siu Ho Wan of North Lantau</a:t>
            </a:r>
          </a:p>
          <a:p>
            <a:pPr marL="0" indent="0">
              <a:lnSpc>
                <a:spcPct val="100000"/>
              </a:lnSpc>
              <a:spcBef>
                <a:spcPts val="95"/>
              </a:spcBef>
              <a:buNone/>
            </a:pPr>
            <a:endParaRPr lang="en-US" altLang="zh-TW" sz="2000" b="1" spc="-35" dirty="0">
              <a:solidFill>
                <a:srgbClr val="034EA1"/>
              </a:solidFill>
              <a:latin typeface="Arial" panose="020B0604020202020204" pitchFamily="34" charset="0"/>
              <a:ea typeface="Noto Sans HK" panose="020B0500000000000000" pitchFamily="34" charset="-120"/>
              <a:cs typeface="Arial" panose="020B0604020202020204" pitchFamily="34" charset="0"/>
            </a:endParaRPr>
          </a:p>
          <a:p>
            <a:pPr marL="0" indent="0">
              <a:lnSpc>
                <a:spcPct val="100000"/>
              </a:lnSpc>
              <a:spcBef>
                <a:spcPts val="95"/>
              </a:spcBef>
              <a:buNone/>
            </a:pPr>
            <a:r>
              <a:rPr lang="en-US" altLang="zh-TW" sz="2000" b="1" spc="-30" dirty="0">
                <a:solidFill>
                  <a:srgbClr val="034EA1"/>
                </a:solidFill>
                <a:latin typeface="Arial" panose="020B0604020202020204" pitchFamily="34" charset="0"/>
                <a:ea typeface="Noto Sans HK" panose="020B0500000000000000" pitchFamily="34" charset="-120"/>
                <a:cs typeface="Arial" panose="020B0604020202020204" pitchFamily="34" charset="0"/>
              </a:rPr>
              <a:t>A design capacity of </a:t>
            </a:r>
            <a:r>
              <a:rPr lang="en-US" altLang="zh-TW" sz="2000" b="1" spc="-30" dirty="0">
                <a:solidFill>
                  <a:srgbClr val="00B8B6"/>
                </a:solidFill>
                <a:latin typeface="Arial" panose="020B0604020202020204" pitchFamily="34" charset="0"/>
                <a:ea typeface="Noto Sans HK" panose="020B0500000000000000" pitchFamily="34" charset="-120"/>
                <a:cs typeface="Arial" panose="020B0604020202020204" pitchFamily="34" charset="0"/>
              </a:rPr>
              <a:t>200 </a:t>
            </a:r>
            <a:r>
              <a:rPr lang="en-US" altLang="zh-TW" sz="2000" b="1" spc="-30" dirty="0" err="1">
                <a:solidFill>
                  <a:srgbClr val="00B8B6"/>
                </a:solidFill>
                <a:latin typeface="Arial" panose="020B0604020202020204" pitchFamily="34" charset="0"/>
                <a:ea typeface="Noto Sans HK" panose="020B0500000000000000" pitchFamily="34" charset="-120"/>
                <a:cs typeface="Arial" panose="020B0604020202020204" pitchFamily="34" charset="0"/>
              </a:rPr>
              <a:t>tonnes</a:t>
            </a:r>
            <a:r>
              <a:rPr lang="en-US" altLang="zh-TW" sz="2000" b="1" spc="-30" dirty="0">
                <a:solidFill>
                  <a:srgbClr val="00B8B6"/>
                </a:solidFill>
                <a:latin typeface="Arial" panose="020B0604020202020204" pitchFamily="34" charset="0"/>
                <a:ea typeface="Noto Sans HK" panose="020B0500000000000000" pitchFamily="34" charset="-120"/>
                <a:cs typeface="Arial" panose="020B0604020202020204" pitchFamily="34" charset="0"/>
              </a:rPr>
              <a:t> of food waste </a:t>
            </a:r>
            <a:r>
              <a:rPr lang="en-US" altLang="zh-TW" sz="2000" b="1" spc="-30" dirty="0">
                <a:solidFill>
                  <a:srgbClr val="034EA1"/>
                </a:solidFill>
                <a:latin typeface="Arial" panose="020B0604020202020204" pitchFamily="34" charset="0"/>
                <a:ea typeface="Noto Sans HK" panose="020B0500000000000000" pitchFamily="34" charset="-120"/>
                <a:cs typeface="Arial" panose="020B0604020202020204" pitchFamily="34" charset="0"/>
              </a:rPr>
              <a:t>per day</a:t>
            </a:r>
          </a:p>
          <a:p>
            <a:pPr marL="0" indent="0">
              <a:lnSpc>
                <a:spcPct val="100000"/>
              </a:lnSpc>
              <a:spcBef>
                <a:spcPts val="95"/>
              </a:spcBef>
              <a:buNone/>
            </a:pPr>
            <a:endParaRPr lang="en-US" altLang="zh-TW" sz="2000" b="1" spc="-30" dirty="0">
              <a:solidFill>
                <a:srgbClr val="034EA1"/>
              </a:solidFill>
              <a:latin typeface="Arial" panose="020B0604020202020204" pitchFamily="34" charset="0"/>
              <a:ea typeface="Noto Sans HK" panose="020B0500000000000000" pitchFamily="34" charset="-120"/>
              <a:cs typeface="Arial" panose="020B0604020202020204" pitchFamily="34" charset="0"/>
            </a:endParaRPr>
          </a:p>
          <a:p>
            <a:pPr marL="0" indent="0">
              <a:lnSpc>
                <a:spcPct val="100000"/>
              </a:lnSpc>
              <a:spcBef>
                <a:spcPts val="95"/>
              </a:spcBef>
              <a:buNone/>
            </a:pPr>
            <a:r>
              <a:rPr lang="en-US" altLang="zh-TW" sz="2000" b="1" spc="-30" dirty="0">
                <a:solidFill>
                  <a:srgbClr val="034EA1"/>
                </a:solidFill>
                <a:latin typeface="Arial" panose="020B0604020202020204" pitchFamily="34" charset="0"/>
                <a:ea typeface="Noto Sans HK" panose="020B0500000000000000" pitchFamily="34" charset="-120"/>
                <a:cs typeface="Arial" panose="020B0604020202020204" pitchFamily="34" charset="0"/>
              </a:rPr>
              <a:t>Adopts </a:t>
            </a:r>
            <a:r>
              <a:rPr lang="en-US" altLang="zh-TW" sz="2000" b="1" spc="-30" dirty="0">
                <a:solidFill>
                  <a:srgbClr val="00B8B6"/>
                </a:solidFill>
                <a:latin typeface="Arial" panose="020B0604020202020204" pitchFamily="34" charset="0"/>
                <a:ea typeface="Noto Sans HK" panose="020B0500000000000000" pitchFamily="34" charset="-120"/>
                <a:cs typeface="Arial" panose="020B0604020202020204" pitchFamily="34" charset="0"/>
              </a:rPr>
              <a:t>anaerobic digestion technology </a:t>
            </a:r>
            <a:r>
              <a:rPr lang="en-US" altLang="zh-TW" sz="2000" b="1" spc="-30" dirty="0">
                <a:solidFill>
                  <a:srgbClr val="034EA1"/>
                </a:solidFill>
                <a:latin typeface="Arial" panose="020B0604020202020204" pitchFamily="34" charset="0"/>
                <a:ea typeface="Noto Sans HK" panose="020B0500000000000000" pitchFamily="34" charset="-120"/>
                <a:cs typeface="Arial" panose="020B0604020202020204" pitchFamily="34" charset="0"/>
              </a:rPr>
              <a:t>to convert food waste into biogas for </a:t>
            </a:r>
            <a:r>
              <a:rPr lang="en-US" altLang="zh-TW" sz="2000" b="1" spc="-30" dirty="0">
                <a:solidFill>
                  <a:srgbClr val="00B8B6"/>
                </a:solidFill>
                <a:latin typeface="Arial" panose="020B0604020202020204" pitchFamily="34" charset="0"/>
                <a:ea typeface="Noto Sans HK" panose="020B0500000000000000" pitchFamily="34" charset="-120"/>
                <a:cs typeface="Arial" panose="020B0604020202020204" pitchFamily="34" charset="0"/>
              </a:rPr>
              <a:t>electricity generation</a:t>
            </a:r>
          </a:p>
          <a:p>
            <a:pPr marL="0" indent="0">
              <a:lnSpc>
                <a:spcPct val="100000"/>
              </a:lnSpc>
              <a:spcBef>
                <a:spcPts val="95"/>
              </a:spcBef>
              <a:buNone/>
            </a:pPr>
            <a:endParaRPr lang="en-US" altLang="zh-TW" sz="2000" b="1" spc="-35" dirty="0">
              <a:solidFill>
                <a:srgbClr val="034EA1"/>
              </a:solidFill>
              <a:latin typeface="Arial" panose="020B0604020202020204" pitchFamily="34" charset="0"/>
              <a:ea typeface="Noto Sans HK" panose="020B0500000000000000" pitchFamily="34" charset="-120"/>
              <a:cs typeface="Arial" panose="020B0604020202020204" pitchFamily="34" charset="0"/>
            </a:endParaRPr>
          </a:p>
          <a:p>
            <a:pPr marL="0" indent="0">
              <a:lnSpc>
                <a:spcPct val="100000"/>
              </a:lnSpc>
              <a:spcBef>
                <a:spcPts val="95"/>
              </a:spcBef>
              <a:buNone/>
            </a:pPr>
            <a:r>
              <a:rPr lang="en-US" altLang="zh-TW" sz="2000" b="1" spc="-35" dirty="0">
                <a:solidFill>
                  <a:srgbClr val="034EA1"/>
                </a:solidFill>
                <a:latin typeface="Arial" panose="020B0604020202020204" pitchFamily="34" charset="0"/>
                <a:ea typeface="Noto Sans HK" panose="020B0500000000000000" pitchFamily="34" charset="-120"/>
                <a:cs typeface="Arial" panose="020B0604020202020204" pitchFamily="34" charset="0"/>
              </a:rPr>
              <a:t>The residues from the process can be produced as </a:t>
            </a:r>
            <a:r>
              <a:rPr lang="en-US" altLang="zh-TW" sz="2000" b="1" spc="-35" dirty="0">
                <a:solidFill>
                  <a:srgbClr val="00B8B6"/>
                </a:solidFill>
                <a:latin typeface="Arial" panose="020B0604020202020204" pitchFamily="34" charset="0"/>
                <a:ea typeface="Noto Sans HK" panose="020B0500000000000000" pitchFamily="34" charset="-120"/>
                <a:cs typeface="Arial" panose="020B0604020202020204" pitchFamily="34" charset="0"/>
              </a:rPr>
              <a:t>compost</a:t>
            </a:r>
            <a:r>
              <a:rPr lang="en-US" altLang="zh-TW" sz="2000" b="1" spc="-35" dirty="0">
                <a:solidFill>
                  <a:srgbClr val="034EA1"/>
                </a:solidFill>
                <a:latin typeface="Arial" panose="020B0604020202020204" pitchFamily="34" charset="0"/>
                <a:ea typeface="Noto Sans HK" panose="020B0500000000000000" pitchFamily="34" charset="-120"/>
                <a:cs typeface="Arial" panose="020B0604020202020204" pitchFamily="34" charset="0"/>
              </a:rPr>
              <a:t> for landscaping and agriculture use</a:t>
            </a:r>
            <a:endParaRPr lang="zh-TW" altLang="en-US" sz="2000" b="1" spc="-35" dirty="0">
              <a:solidFill>
                <a:srgbClr val="00B8B6"/>
              </a:solidFill>
              <a:latin typeface="Arial" panose="020B0604020202020204" pitchFamily="34" charset="0"/>
              <a:ea typeface="Noto Sans HK" panose="020B0500000000000000" pitchFamily="34" charset="-120"/>
              <a:cs typeface="Arial" panose="020B0604020202020204" pitchFamily="34" charset="0"/>
            </a:endParaRPr>
          </a:p>
        </p:txBody>
      </p:sp>
      <p:pic>
        <p:nvPicPr>
          <p:cNvPr id="20" name="object 17"/>
          <p:cNvPicPr/>
          <p:nvPr/>
        </p:nvPicPr>
        <p:blipFill>
          <a:blip r:embed="rId5" cstate="print"/>
          <a:stretch>
            <a:fillRect/>
          </a:stretch>
        </p:blipFill>
        <p:spPr>
          <a:xfrm>
            <a:off x="723870" y="2697202"/>
            <a:ext cx="201955" cy="226515"/>
          </a:xfrm>
          <a:prstGeom prst="rect">
            <a:avLst/>
          </a:prstGeom>
        </p:spPr>
      </p:pic>
      <p:pic>
        <p:nvPicPr>
          <p:cNvPr id="21" name="object 18"/>
          <p:cNvPicPr/>
          <p:nvPr/>
        </p:nvPicPr>
        <p:blipFill>
          <a:blip r:embed="rId5" cstate="print"/>
          <a:stretch>
            <a:fillRect/>
          </a:stretch>
        </p:blipFill>
        <p:spPr>
          <a:xfrm>
            <a:off x="723870" y="3344099"/>
            <a:ext cx="201955" cy="226515"/>
          </a:xfrm>
          <a:prstGeom prst="rect">
            <a:avLst/>
          </a:prstGeom>
        </p:spPr>
      </p:pic>
      <p:pic>
        <p:nvPicPr>
          <p:cNvPr id="22" name="object 19"/>
          <p:cNvPicPr/>
          <p:nvPr/>
        </p:nvPicPr>
        <p:blipFill>
          <a:blip r:embed="rId5" cstate="print"/>
          <a:stretch>
            <a:fillRect/>
          </a:stretch>
        </p:blipFill>
        <p:spPr>
          <a:xfrm>
            <a:off x="723870" y="3990996"/>
            <a:ext cx="201955" cy="226515"/>
          </a:xfrm>
          <a:prstGeom prst="rect">
            <a:avLst/>
          </a:prstGeom>
        </p:spPr>
      </p:pic>
      <p:pic>
        <p:nvPicPr>
          <p:cNvPr id="23" name="object 20"/>
          <p:cNvPicPr/>
          <p:nvPr/>
        </p:nvPicPr>
        <p:blipFill>
          <a:blip r:embed="rId5" cstate="print"/>
          <a:stretch>
            <a:fillRect/>
          </a:stretch>
        </p:blipFill>
        <p:spPr>
          <a:xfrm>
            <a:off x="723870" y="4865952"/>
            <a:ext cx="201955" cy="226515"/>
          </a:xfrm>
          <a:prstGeom prst="rect">
            <a:avLst/>
          </a:prstGeom>
        </p:spPr>
      </p:pic>
      <p:sp>
        <p:nvSpPr>
          <p:cNvPr id="11" name="標題 2">
            <a:extLst>
              <a:ext uri="{FF2B5EF4-FFF2-40B4-BE49-F238E27FC236}">
                <a16:creationId xmlns:a16="http://schemas.microsoft.com/office/drawing/2014/main" id="{1AB4060A-6DF6-7808-7E66-1D4AC34DAADB}"/>
              </a:ext>
            </a:extLst>
          </p:cNvPr>
          <p:cNvSpPr>
            <a:spLocks noGrp="1"/>
          </p:cNvSpPr>
          <p:nvPr>
            <p:ph type="title"/>
          </p:nvPr>
        </p:nvSpPr>
        <p:spPr>
          <a:xfrm>
            <a:off x="307393" y="1030095"/>
            <a:ext cx="9555064" cy="276999"/>
          </a:xfrm>
        </p:spPr>
        <p:txBody>
          <a:bodyPr/>
          <a:lstStyle/>
          <a:p>
            <a:r>
              <a:rPr lang="en-US" altLang="zh-TW" sz="2400" b="1" i="0" dirty="0">
                <a:effectLst/>
              </a:rPr>
              <a:t>Organic Resources Recovery Centre Phase 1 (</a:t>
            </a:r>
            <a:r>
              <a:rPr lang="en-US" altLang="zh-TW" sz="2400" spc="-10" dirty="0"/>
              <a:t>O·PARK 1)</a:t>
            </a:r>
            <a:endParaRPr lang="zh-TW" altLang="en-US" sz="2400" spc="-10" dirty="0"/>
          </a:p>
        </p:txBody>
      </p:sp>
    </p:spTree>
    <p:extLst>
      <p:ext uri="{BB962C8B-B14F-4D97-AF65-F5344CB8AC3E}">
        <p14:creationId xmlns:p14="http://schemas.microsoft.com/office/powerpoint/2010/main" val="41088782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307393" y="1030095"/>
            <a:ext cx="9555064" cy="276999"/>
          </a:xfrm>
        </p:spPr>
        <p:txBody>
          <a:bodyPr/>
          <a:lstStyle/>
          <a:p>
            <a:r>
              <a:rPr lang="en-US" altLang="zh-TW" sz="2400" b="1" i="0" dirty="0">
                <a:effectLst/>
              </a:rPr>
              <a:t>Organic Resources Recovery Centre Phase 1 (</a:t>
            </a:r>
            <a:r>
              <a:rPr lang="en-US" altLang="zh-TW" sz="2400" spc="-10" dirty="0"/>
              <a:t>O·PARK 1)</a:t>
            </a:r>
            <a:endParaRPr lang="zh-TW" altLang="en-US" sz="2400" spc="-10" dirty="0"/>
          </a:p>
        </p:txBody>
      </p:sp>
      <p:pic>
        <p:nvPicPr>
          <p:cNvPr id="12" name="object 14"/>
          <p:cNvPicPr/>
          <p:nvPr/>
        </p:nvPicPr>
        <p:blipFill>
          <a:blip r:embed="rId3" cstate="print"/>
          <a:stretch>
            <a:fillRect/>
          </a:stretch>
        </p:blipFill>
        <p:spPr>
          <a:xfrm>
            <a:off x="452019" y="5244517"/>
            <a:ext cx="1228017" cy="1235274"/>
          </a:xfrm>
          <a:prstGeom prst="rect">
            <a:avLst/>
          </a:prstGeom>
        </p:spPr>
      </p:pic>
      <p:pic>
        <p:nvPicPr>
          <p:cNvPr id="13" name="object 15"/>
          <p:cNvPicPr/>
          <p:nvPr/>
        </p:nvPicPr>
        <p:blipFill>
          <a:blip r:embed="rId4" cstate="print"/>
          <a:stretch>
            <a:fillRect/>
          </a:stretch>
        </p:blipFill>
        <p:spPr>
          <a:xfrm>
            <a:off x="10640552" y="6166478"/>
            <a:ext cx="990658" cy="398528"/>
          </a:xfrm>
          <a:prstGeom prst="rect">
            <a:avLst/>
          </a:prstGeom>
        </p:spPr>
      </p:pic>
      <p:grpSp>
        <p:nvGrpSpPr>
          <p:cNvPr id="14" name="object 16"/>
          <p:cNvGrpSpPr/>
          <p:nvPr/>
        </p:nvGrpSpPr>
        <p:grpSpPr>
          <a:xfrm>
            <a:off x="10631633" y="4965459"/>
            <a:ext cx="1018540" cy="1148080"/>
            <a:chOff x="10631633" y="4965459"/>
            <a:chExt cx="1018540" cy="1148080"/>
          </a:xfrm>
        </p:grpSpPr>
        <p:sp>
          <p:nvSpPr>
            <p:cNvPr id="15" name="object 17"/>
            <p:cNvSpPr/>
            <p:nvPr/>
          </p:nvSpPr>
          <p:spPr>
            <a:xfrm>
              <a:off x="10631627" y="5610694"/>
              <a:ext cx="1018540" cy="502920"/>
            </a:xfrm>
            <a:custGeom>
              <a:avLst/>
              <a:gdLst/>
              <a:ahLst/>
              <a:cxnLst/>
              <a:rect l="l" t="t" r="r" b="b"/>
              <a:pathLst>
                <a:path w="1018540" h="502920">
                  <a:moveTo>
                    <a:pt x="505790" y="106324"/>
                  </a:moveTo>
                  <a:lnTo>
                    <a:pt x="466775" y="70802"/>
                  </a:lnTo>
                  <a:lnTo>
                    <a:pt x="459308" y="110566"/>
                  </a:lnTo>
                  <a:lnTo>
                    <a:pt x="444106" y="90373"/>
                  </a:lnTo>
                  <a:lnTo>
                    <a:pt x="408114" y="55079"/>
                  </a:lnTo>
                  <a:lnTo>
                    <a:pt x="376339" y="33401"/>
                  </a:lnTo>
                  <a:lnTo>
                    <a:pt x="341147" y="16637"/>
                  </a:lnTo>
                  <a:lnTo>
                    <a:pt x="303314" y="5461"/>
                  </a:lnTo>
                  <a:lnTo>
                    <a:pt x="263486" y="330"/>
                  </a:lnTo>
                  <a:lnTo>
                    <a:pt x="251206" y="12"/>
                  </a:lnTo>
                  <a:lnTo>
                    <a:pt x="206057" y="4064"/>
                  </a:lnTo>
                  <a:lnTo>
                    <a:pt x="163550" y="15735"/>
                  </a:lnTo>
                  <a:lnTo>
                    <a:pt x="124421" y="34315"/>
                  </a:lnTo>
                  <a:lnTo>
                    <a:pt x="89357" y="59093"/>
                  </a:lnTo>
                  <a:lnTo>
                    <a:pt x="59080" y="89369"/>
                  </a:lnTo>
                  <a:lnTo>
                    <a:pt x="34302" y="124434"/>
                  </a:lnTo>
                  <a:lnTo>
                    <a:pt x="15722" y="163563"/>
                  </a:lnTo>
                  <a:lnTo>
                    <a:pt x="4051" y="206070"/>
                  </a:lnTo>
                  <a:lnTo>
                    <a:pt x="0" y="251218"/>
                  </a:lnTo>
                  <a:lnTo>
                    <a:pt x="4051" y="296379"/>
                  </a:lnTo>
                  <a:lnTo>
                    <a:pt x="15722" y="338874"/>
                  </a:lnTo>
                  <a:lnTo>
                    <a:pt x="34302" y="378015"/>
                  </a:lnTo>
                  <a:lnTo>
                    <a:pt x="59080" y="413080"/>
                  </a:lnTo>
                  <a:lnTo>
                    <a:pt x="89357" y="443357"/>
                  </a:lnTo>
                  <a:lnTo>
                    <a:pt x="124421" y="468134"/>
                  </a:lnTo>
                  <a:lnTo>
                    <a:pt x="163550" y="486714"/>
                  </a:lnTo>
                  <a:lnTo>
                    <a:pt x="206057" y="498386"/>
                  </a:lnTo>
                  <a:lnTo>
                    <a:pt x="251206" y="502437"/>
                  </a:lnTo>
                  <a:lnTo>
                    <a:pt x="283743" y="500329"/>
                  </a:lnTo>
                  <a:lnTo>
                    <a:pt x="315023" y="494207"/>
                  </a:lnTo>
                  <a:lnTo>
                    <a:pt x="344779" y="484327"/>
                  </a:lnTo>
                  <a:lnTo>
                    <a:pt x="372757" y="470979"/>
                  </a:lnTo>
                  <a:lnTo>
                    <a:pt x="372757" y="492721"/>
                  </a:lnTo>
                  <a:lnTo>
                    <a:pt x="493318" y="492721"/>
                  </a:lnTo>
                  <a:lnTo>
                    <a:pt x="493318" y="245148"/>
                  </a:lnTo>
                  <a:lnTo>
                    <a:pt x="246037" y="245148"/>
                  </a:lnTo>
                  <a:lnTo>
                    <a:pt x="246037" y="335356"/>
                  </a:lnTo>
                  <a:lnTo>
                    <a:pt x="244017" y="335648"/>
                  </a:lnTo>
                  <a:lnTo>
                    <a:pt x="190169" y="307809"/>
                  </a:lnTo>
                  <a:lnTo>
                    <a:pt x="168630" y="251218"/>
                  </a:lnTo>
                  <a:lnTo>
                    <a:pt x="175183" y="218846"/>
                  </a:lnTo>
                  <a:lnTo>
                    <a:pt x="193040" y="192366"/>
                  </a:lnTo>
                  <a:lnTo>
                    <a:pt x="219506" y="174510"/>
                  </a:lnTo>
                  <a:lnTo>
                    <a:pt x="251879" y="167957"/>
                  </a:lnTo>
                  <a:lnTo>
                    <a:pt x="277393" y="171958"/>
                  </a:lnTo>
                  <a:lnTo>
                    <a:pt x="299720" y="183121"/>
                  </a:lnTo>
                  <a:lnTo>
                    <a:pt x="317601" y="200190"/>
                  </a:lnTo>
                  <a:lnTo>
                    <a:pt x="329793" y="221894"/>
                  </a:lnTo>
                  <a:lnTo>
                    <a:pt x="372872" y="209702"/>
                  </a:lnTo>
                  <a:lnTo>
                    <a:pt x="354584" y="175006"/>
                  </a:lnTo>
                  <a:lnTo>
                    <a:pt x="326948" y="147662"/>
                  </a:lnTo>
                  <a:lnTo>
                    <a:pt x="292023" y="129743"/>
                  </a:lnTo>
                  <a:lnTo>
                    <a:pt x="251879" y="123304"/>
                  </a:lnTo>
                  <a:lnTo>
                    <a:pt x="202095" y="133362"/>
                  </a:lnTo>
                  <a:lnTo>
                    <a:pt x="161442" y="160769"/>
                  </a:lnTo>
                  <a:lnTo>
                    <a:pt x="134023" y="201434"/>
                  </a:lnTo>
                  <a:lnTo>
                    <a:pt x="123977" y="251218"/>
                  </a:lnTo>
                  <a:lnTo>
                    <a:pt x="134023" y="301015"/>
                  </a:lnTo>
                  <a:lnTo>
                    <a:pt x="161442" y="341680"/>
                  </a:lnTo>
                  <a:lnTo>
                    <a:pt x="202095" y="369087"/>
                  </a:lnTo>
                  <a:lnTo>
                    <a:pt x="251879" y="379145"/>
                  </a:lnTo>
                  <a:lnTo>
                    <a:pt x="279374" y="376174"/>
                  </a:lnTo>
                  <a:lnTo>
                    <a:pt x="304800" y="367677"/>
                  </a:lnTo>
                  <a:lnTo>
                    <a:pt x="327520" y="354317"/>
                  </a:lnTo>
                  <a:lnTo>
                    <a:pt x="346938" y="336715"/>
                  </a:lnTo>
                  <a:lnTo>
                    <a:pt x="290690" y="336715"/>
                  </a:lnTo>
                  <a:lnTo>
                    <a:pt x="290690" y="289814"/>
                  </a:lnTo>
                  <a:lnTo>
                    <a:pt x="448678" y="289814"/>
                  </a:lnTo>
                  <a:lnTo>
                    <a:pt x="448678" y="448068"/>
                  </a:lnTo>
                  <a:lnTo>
                    <a:pt x="404012" y="448068"/>
                  </a:lnTo>
                  <a:lnTo>
                    <a:pt x="404012" y="389928"/>
                  </a:lnTo>
                  <a:lnTo>
                    <a:pt x="372694" y="418096"/>
                  </a:lnTo>
                  <a:lnTo>
                    <a:pt x="336130" y="439470"/>
                  </a:lnTo>
                  <a:lnTo>
                    <a:pt x="295300" y="453034"/>
                  </a:lnTo>
                  <a:lnTo>
                    <a:pt x="251206" y="457784"/>
                  </a:lnTo>
                  <a:lnTo>
                    <a:pt x="203911" y="452323"/>
                  </a:lnTo>
                  <a:lnTo>
                    <a:pt x="160464" y="436753"/>
                  </a:lnTo>
                  <a:lnTo>
                    <a:pt x="122110" y="412343"/>
                  </a:lnTo>
                  <a:lnTo>
                    <a:pt x="90106" y="380339"/>
                  </a:lnTo>
                  <a:lnTo>
                    <a:pt x="65697" y="341972"/>
                  </a:lnTo>
                  <a:lnTo>
                    <a:pt x="50139" y="298526"/>
                  </a:lnTo>
                  <a:lnTo>
                    <a:pt x="44678" y="251218"/>
                  </a:lnTo>
                  <a:lnTo>
                    <a:pt x="50139" y="203911"/>
                  </a:lnTo>
                  <a:lnTo>
                    <a:pt x="65697" y="160464"/>
                  </a:lnTo>
                  <a:lnTo>
                    <a:pt x="90106" y="122110"/>
                  </a:lnTo>
                  <a:lnTo>
                    <a:pt x="122110" y="90106"/>
                  </a:lnTo>
                  <a:lnTo>
                    <a:pt x="160464" y="65697"/>
                  </a:lnTo>
                  <a:lnTo>
                    <a:pt x="203911" y="50139"/>
                  </a:lnTo>
                  <a:lnTo>
                    <a:pt x="251206" y="44678"/>
                  </a:lnTo>
                  <a:lnTo>
                    <a:pt x="269163" y="45453"/>
                  </a:lnTo>
                  <a:lnTo>
                    <a:pt x="308190" y="52654"/>
                  </a:lnTo>
                  <a:lnTo>
                    <a:pt x="344589" y="67056"/>
                  </a:lnTo>
                  <a:lnTo>
                    <a:pt x="385318" y="94361"/>
                  </a:lnTo>
                  <a:lnTo>
                    <a:pt x="416534" y="127673"/>
                  </a:lnTo>
                  <a:lnTo>
                    <a:pt x="429285" y="146812"/>
                  </a:lnTo>
                  <a:lnTo>
                    <a:pt x="386359" y="159118"/>
                  </a:lnTo>
                  <a:lnTo>
                    <a:pt x="425373" y="194640"/>
                  </a:lnTo>
                  <a:lnTo>
                    <a:pt x="493052" y="175615"/>
                  </a:lnTo>
                  <a:lnTo>
                    <a:pt x="505790" y="106324"/>
                  </a:lnTo>
                  <a:close/>
                </a:path>
                <a:path w="1018540" h="502920">
                  <a:moveTo>
                    <a:pt x="895451" y="251218"/>
                  </a:moveTo>
                  <a:lnTo>
                    <a:pt x="885393" y="201422"/>
                  </a:lnTo>
                  <a:lnTo>
                    <a:pt x="862825" y="167957"/>
                  </a:lnTo>
                  <a:lnTo>
                    <a:pt x="857986" y="160769"/>
                  </a:lnTo>
                  <a:lnTo>
                    <a:pt x="850785" y="155917"/>
                  </a:lnTo>
                  <a:lnTo>
                    <a:pt x="850785" y="251218"/>
                  </a:lnTo>
                  <a:lnTo>
                    <a:pt x="844232" y="283591"/>
                  </a:lnTo>
                  <a:lnTo>
                    <a:pt x="826376" y="310070"/>
                  </a:lnTo>
                  <a:lnTo>
                    <a:pt x="799909" y="327939"/>
                  </a:lnTo>
                  <a:lnTo>
                    <a:pt x="767537" y="334492"/>
                  </a:lnTo>
                  <a:lnTo>
                    <a:pt x="735152" y="327939"/>
                  </a:lnTo>
                  <a:lnTo>
                    <a:pt x="708685" y="310070"/>
                  </a:lnTo>
                  <a:lnTo>
                    <a:pt x="690816" y="283591"/>
                  </a:lnTo>
                  <a:lnTo>
                    <a:pt x="684276" y="251218"/>
                  </a:lnTo>
                  <a:lnTo>
                    <a:pt x="690816" y="218846"/>
                  </a:lnTo>
                  <a:lnTo>
                    <a:pt x="708685" y="192366"/>
                  </a:lnTo>
                  <a:lnTo>
                    <a:pt x="735152" y="174510"/>
                  </a:lnTo>
                  <a:lnTo>
                    <a:pt x="767537" y="167957"/>
                  </a:lnTo>
                  <a:lnTo>
                    <a:pt x="799909" y="174510"/>
                  </a:lnTo>
                  <a:lnTo>
                    <a:pt x="826376" y="192366"/>
                  </a:lnTo>
                  <a:lnTo>
                    <a:pt x="844232" y="218846"/>
                  </a:lnTo>
                  <a:lnTo>
                    <a:pt x="850785" y="251218"/>
                  </a:lnTo>
                  <a:lnTo>
                    <a:pt x="850785" y="155917"/>
                  </a:lnTo>
                  <a:lnTo>
                    <a:pt x="817321" y="133350"/>
                  </a:lnTo>
                  <a:lnTo>
                    <a:pt x="767537" y="123304"/>
                  </a:lnTo>
                  <a:lnTo>
                    <a:pt x="717740" y="133350"/>
                  </a:lnTo>
                  <a:lnTo>
                    <a:pt x="677075" y="160769"/>
                  </a:lnTo>
                  <a:lnTo>
                    <a:pt x="649655" y="201422"/>
                  </a:lnTo>
                  <a:lnTo>
                    <a:pt x="639610" y="251218"/>
                  </a:lnTo>
                  <a:lnTo>
                    <a:pt x="649655" y="301015"/>
                  </a:lnTo>
                  <a:lnTo>
                    <a:pt x="677075" y="341680"/>
                  </a:lnTo>
                  <a:lnTo>
                    <a:pt x="717740" y="369087"/>
                  </a:lnTo>
                  <a:lnTo>
                    <a:pt x="767537" y="379145"/>
                  </a:lnTo>
                  <a:lnTo>
                    <a:pt x="817321" y="369087"/>
                  </a:lnTo>
                  <a:lnTo>
                    <a:pt x="857986" y="341680"/>
                  </a:lnTo>
                  <a:lnTo>
                    <a:pt x="862825" y="334492"/>
                  </a:lnTo>
                  <a:lnTo>
                    <a:pt x="885393" y="301015"/>
                  </a:lnTo>
                  <a:lnTo>
                    <a:pt x="895451" y="251218"/>
                  </a:lnTo>
                  <a:close/>
                </a:path>
                <a:path w="1018540" h="502920">
                  <a:moveTo>
                    <a:pt x="1018032" y="251218"/>
                  </a:moveTo>
                  <a:lnTo>
                    <a:pt x="1013993" y="206070"/>
                  </a:lnTo>
                  <a:lnTo>
                    <a:pt x="1002322" y="163563"/>
                  </a:lnTo>
                  <a:lnTo>
                    <a:pt x="983742" y="124421"/>
                  </a:lnTo>
                  <a:lnTo>
                    <a:pt x="973391" y="109791"/>
                  </a:lnTo>
                  <a:lnTo>
                    <a:pt x="973391" y="251218"/>
                  </a:lnTo>
                  <a:lnTo>
                    <a:pt x="967930" y="298526"/>
                  </a:lnTo>
                  <a:lnTo>
                    <a:pt x="952373" y="341985"/>
                  </a:lnTo>
                  <a:lnTo>
                    <a:pt x="927963" y="380339"/>
                  </a:lnTo>
                  <a:lnTo>
                    <a:pt x="895959" y="412343"/>
                  </a:lnTo>
                  <a:lnTo>
                    <a:pt x="857605" y="436753"/>
                  </a:lnTo>
                  <a:lnTo>
                    <a:pt x="814158" y="452310"/>
                  </a:lnTo>
                  <a:lnTo>
                    <a:pt x="766851" y="457771"/>
                  </a:lnTo>
                  <a:lnTo>
                    <a:pt x="719556" y="452310"/>
                  </a:lnTo>
                  <a:lnTo>
                    <a:pt x="676109" y="436753"/>
                  </a:lnTo>
                  <a:lnTo>
                    <a:pt x="637755" y="412343"/>
                  </a:lnTo>
                  <a:lnTo>
                    <a:pt x="605751" y="380339"/>
                  </a:lnTo>
                  <a:lnTo>
                    <a:pt x="581342" y="341985"/>
                  </a:lnTo>
                  <a:lnTo>
                    <a:pt x="565785" y="298526"/>
                  </a:lnTo>
                  <a:lnTo>
                    <a:pt x="560311" y="251218"/>
                  </a:lnTo>
                  <a:lnTo>
                    <a:pt x="565785" y="203923"/>
                  </a:lnTo>
                  <a:lnTo>
                    <a:pt x="581342" y="160464"/>
                  </a:lnTo>
                  <a:lnTo>
                    <a:pt x="605751" y="122110"/>
                  </a:lnTo>
                  <a:lnTo>
                    <a:pt x="637755" y="90106"/>
                  </a:lnTo>
                  <a:lnTo>
                    <a:pt x="676109" y="65697"/>
                  </a:lnTo>
                  <a:lnTo>
                    <a:pt x="719556" y="50139"/>
                  </a:lnTo>
                  <a:lnTo>
                    <a:pt x="766851" y="44665"/>
                  </a:lnTo>
                  <a:lnTo>
                    <a:pt x="814158" y="50139"/>
                  </a:lnTo>
                  <a:lnTo>
                    <a:pt x="857605" y="65697"/>
                  </a:lnTo>
                  <a:lnTo>
                    <a:pt x="895959" y="90106"/>
                  </a:lnTo>
                  <a:lnTo>
                    <a:pt x="927963" y="122110"/>
                  </a:lnTo>
                  <a:lnTo>
                    <a:pt x="952373" y="160464"/>
                  </a:lnTo>
                  <a:lnTo>
                    <a:pt x="967930" y="203923"/>
                  </a:lnTo>
                  <a:lnTo>
                    <a:pt x="973391" y="251218"/>
                  </a:lnTo>
                  <a:lnTo>
                    <a:pt x="973391" y="109791"/>
                  </a:lnTo>
                  <a:lnTo>
                    <a:pt x="928687" y="59093"/>
                  </a:lnTo>
                  <a:lnTo>
                    <a:pt x="893635" y="34302"/>
                  </a:lnTo>
                  <a:lnTo>
                    <a:pt x="854494" y="15722"/>
                  </a:lnTo>
                  <a:lnTo>
                    <a:pt x="811999" y="4051"/>
                  </a:lnTo>
                  <a:lnTo>
                    <a:pt x="766851" y="0"/>
                  </a:lnTo>
                  <a:lnTo>
                    <a:pt x="721702" y="4051"/>
                  </a:lnTo>
                  <a:lnTo>
                    <a:pt x="679196" y="15722"/>
                  </a:lnTo>
                  <a:lnTo>
                    <a:pt x="640067" y="34302"/>
                  </a:lnTo>
                  <a:lnTo>
                    <a:pt x="605002" y="59093"/>
                  </a:lnTo>
                  <a:lnTo>
                    <a:pt x="574725" y="89369"/>
                  </a:lnTo>
                  <a:lnTo>
                    <a:pt x="549948" y="124421"/>
                  </a:lnTo>
                  <a:lnTo>
                    <a:pt x="531368" y="163563"/>
                  </a:lnTo>
                  <a:lnTo>
                    <a:pt x="519696" y="206070"/>
                  </a:lnTo>
                  <a:lnTo>
                    <a:pt x="515645" y="251218"/>
                  </a:lnTo>
                  <a:lnTo>
                    <a:pt x="519696" y="296379"/>
                  </a:lnTo>
                  <a:lnTo>
                    <a:pt x="531368" y="338874"/>
                  </a:lnTo>
                  <a:lnTo>
                    <a:pt x="549948" y="378015"/>
                  </a:lnTo>
                  <a:lnTo>
                    <a:pt x="574725" y="413067"/>
                  </a:lnTo>
                  <a:lnTo>
                    <a:pt x="605002" y="443344"/>
                  </a:lnTo>
                  <a:lnTo>
                    <a:pt x="640067" y="468134"/>
                  </a:lnTo>
                  <a:lnTo>
                    <a:pt x="679196" y="486714"/>
                  </a:lnTo>
                  <a:lnTo>
                    <a:pt x="721702" y="498386"/>
                  </a:lnTo>
                  <a:lnTo>
                    <a:pt x="766851" y="502424"/>
                  </a:lnTo>
                  <a:lnTo>
                    <a:pt x="811999" y="498386"/>
                  </a:lnTo>
                  <a:lnTo>
                    <a:pt x="854494" y="486714"/>
                  </a:lnTo>
                  <a:lnTo>
                    <a:pt x="893635" y="468134"/>
                  </a:lnTo>
                  <a:lnTo>
                    <a:pt x="908278" y="457771"/>
                  </a:lnTo>
                  <a:lnTo>
                    <a:pt x="928687" y="443344"/>
                  </a:lnTo>
                  <a:lnTo>
                    <a:pt x="958964" y="413067"/>
                  </a:lnTo>
                  <a:lnTo>
                    <a:pt x="983742" y="378015"/>
                  </a:lnTo>
                  <a:lnTo>
                    <a:pt x="1002322" y="338874"/>
                  </a:lnTo>
                  <a:lnTo>
                    <a:pt x="1013993" y="296379"/>
                  </a:lnTo>
                  <a:lnTo>
                    <a:pt x="1018032" y="251218"/>
                  </a:lnTo>
                  <a:close/>
                </a:path>
              </a:pathLst>
            </a:custGeom>
            <a:solidFill>
              <a:srgbClr val="00BABB"/>
            </a:solidFill>
          </p:spPr>
          <p:txBody>
            <a:bodyPr wrap="square" lIns="0" tIns="0" rIns="0" bIns="0" rtlCol="0"/>
            <a:lstStyle/>
            <a:p>
              <a:endParaRPr>
                <a:latin typeface="Arial" panose="020B0604020202020204" pitchFamily="34" charset="0"/>
                <a:cs typeface="Arial" panose="020B0604020202020204" pitchFamily="34" charset="0"/>
              </a:endParaRPr>
            </a:p>
          </p:txBody>
        </p:sp>
        <p:pic>
          <p:nvPicPr>
            <p:cNvPr id="24" name="object 18"/>
            <p:cNvPicPr/>
            <p:nvPr/>
          </p:nvPicPr>
          <p:blipFill>
            <a:blip r:embed="rId5" cstate="print"/>
            <a:stretch>
              <a:fillRect/>
            </a:stretch>
          </p:blipFill>
          <p:spPr>
            <a:xfrm>
              <a:off x="10640694" y="4965459"/>
              <a:ext cx="997915" cy="672446"/>
            </a:xfrm>
            <a:prstGeom prst="rect">
              <a:avLst/>
            </a:prstGeom>
          </p:spPr>
        </p:pic>
      </p:grpSp>
      <p:pic>
        <p:nvPicPr>
          <p:cNvPr id="10" name="圖片 9">
            <a:extLst>
              <a:ext uri="{FF2B5EF4-FFF2-40B4-BE49-F238E27FC236}">
                <a16:creationId xmlns:a16="http://schemas.microsoft.com/office/drawing/2014/main" id="{F79CA49D-6B13-A507-853F-DEC6DD3AB72A}"/>
              </a:ext>
            </a:extLst>
          </p:cNvPr>
          <p:cNvPicPr>
            <a:picLocks noChangeAspect="1"/>
          </p:cNvPicPr>
          <p:nvPr/>
        </p:nvPicPr>
        <p:blipFill>
          <a:blip r:embed="rId6"/>
          <a:stretch>
            <a:fillRect/>
          </a:stretch>
        </p:blipFill>
        <p:spPr>
          <a:xfrm>
            <a:off x="3001969" y="1568944"/>
            <a:ext cx="6109377" cy="5279152"/>
          </a:xfrm>
          <a:prstGeom prst="rect">
            <a:avLst/>
          </a:prstGeom>
        </p:spPr>
      </p:pic>
    </p:spTree>
    <p:extLst>
      <p:ext uri="{BB962C8B-B14F-4D97-AF65-F5344CB8AC3E}">
        <p14:creationId xmlns:p14="http://schemas.microsoft.com/office/powerpoint/2010/main" val="35052650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橢圓 3"/>
          <p:cNvSpPr/>
          <p:nvPr/>
        </p:nvSpPr>
        <p:spPr>
          <a:xfrm>
            <a:off x="1627595" y="1005900"/>
            <a:ext cx="412805" cy="437844"/>
          </a:xfrm>
          <a:prstGeom prst="ellipse">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HK" altLang="en-US" sz="1900" b="1" dirty="0">
              <a:solidFill>
                <a:srgbClr val="034EA1"/>
              </a:solidFill>
              <a:latin typeface="Arial" panose="020B0604020202020204" pitchFamily="34" charset="0"/>
              <a:ea typeface="Noto Sans HK" panose="020B0500000000000000" pitchFamily="34" charset="-120"/>
              <a:cs typeface="Arial" panose="020B0604020202020204" pitchFamily="34" charset="0"/>
            </a:endParaRPr>
          </a:p>
        </p:txBody>
      </p:sp>
      <p:pic>
        <p:nvPicPr>
          <p:cNvPr id="7" name="object 14"/>
          <p:cNvPicPr/>
          <p:nvPr/>
        </p:nvPicPr>
        <p:blipFill>
          <a:blip r:embed="rId2" cstate="print"/>
          <a:stretch>
            <a:fillRect/>
          </a:stretch>
        </p:blipFill>
        <p:spPr>
          <a:xfrm>
            <a:off x="10640552" y="6166478"/>
            <a:ext cx="990658" cy="398528"/>
          </a:xfrm>
          <a:prstGeom prst="rect">
            <a:avLst/>
          </a:prstGeom>
        </p:spPr>
      </p:pic>
      <p:grpSp>
        <p:nvGrpSpPr>
          <p:cNvPr id="8" name="object 15"/>
          <p:cNvGrpSpPr/>
          <p:nvPr/>
        </p:nvGrpSpPr>
        <p:grpSpPr>
          <a:xfrm>
            <a:off x="10631633" y="4971122"/>
            <a:ext cx="1018540" cy="1142365"/>
            <a:chOff x="10631633" y="4971122"/>
            <a:chExt cx="1018540" cy="1142365"/>
          </a:xfrm>
        </p:grpSpPr>
        <p:sp>
          <p:nvSpPr>
            <p:cNvPr id="9" name="object 16"/>
            <p:cNvSpPr/>
            <p:nvPr/>
          </p:nvSpPr>
          <p:spPr>
            <a:xfrm>
              <a:off x="10631627" y="5610694"/>
              <a:ext cx="1018540" cy="502920"/>
            </a:xfrm>
            <a:custGeom>
              <a:avLst/>
              <a:gdLst/>
              <a:ahLst/>
              <a:cxnLst/>
              <a:rect l="l" t="t" r="r" b="b"/>
              <a:pathLst>
                <a:path w="1018540" h="502920">
                  <a:moveTo>
                    <a:pt x="505790" y="106324"/>
                  </a:moveTo>
                  <a:lnTo>
                    <a:pt x="466775" y="70802"/>
                  </a:lnTo>
                  <a:lnTo>
                    <a:pt x="459308" y="110566"/>
                  </a:lnTo>
                  <a:lnTo>
                    <a:pt x="444106" y="90373"/>
                  </a:lnTo>
                  <a:lnTo>
                    <a:pt x="408114" y="55079"/>
                  </a:lnTo>
                  <a:lnTo>
                    <a:pt x="376339" y="33401"/>
                  </a:lnTo>
                  <a:lnTo>
                    <a:pt x="341147" y="16637"/>
                  </a:lnTo>
                  <a:lnTo>
                    <a:pt x="303314" y="5461"/>
                  </a:lnTo>
                  <a:lnTo>
                    <a:pt x="263486" y="330"/>
                  </a:lnTo>
                  <a:lnTo>
                    <a:pt x="251206" y="12"/>
                  </a:lnTo>
                  <a:lnTo>
                    <a:pt x="206057" y="4064"/>
                  </a:lnTo>
                  <a:lnTo>
                    <a:pt x="163550" y="15735"/>
                  </a:lnTo>
                  <a:lnTo>
                    <a:pt x="124421" y="34315"/>
                  </a:lnTo>
                  <a:lnTo>
                    <a:pt x="89357" y="59093"/>
                  </a:lnTo>
                  <a:lnTo>
                    <a:pt x="59080" y="89369"/>
                  </a:lnTo>
                  <a:lnTo>
                    <a:pt x="34302" y="124434"/>
                  </a:lnTo>
                  <a:lnTo>
                    <a:pt x="15722" y="163563"/>
                  </a:lnTo>
                  <a:lnTo>
                    <a:pt x="4051" y="206070"/>
                  </a:lnTo>
                  <a:lnTo>
                    <a:pt x="0" y="251218"/>
                  </a:lnTo>
                  <a:lnTo>
                    <a:pt x="4051" y="296379"/>
                  </a:lnTo>
                  <a:lnTo>
                    <a:pt x="15722" y="338874"/>
                  </a:lnTo>
                  <a:lnTo>
                    <a:pt x="34302" y="378015"/>
                  </a:lnTo>
                  <a:lnTo>
                    <a:pt x="59080" y="413080"/>
                  </a:lnTo>
                  <a:lnTo>
                    <a:pt x="89357" y="443357"/>
                  </a:lnTo>
                  <a:lnTo>
                    <a:pt x="124421" y="468134"/>
                  </a:lnTo>
                  <a:lnTo>
                    <a:pt x="163550" y="486714"/>
                  </a:lnTo>
                  <a:lnTo>
                    <a:pt x="206057" y="498386"/>
                  </a:lnTo>
                  <a:lnTo>
                    <a:pt x="251206" y="502437"/>
                  </a:lnTo>
                  <a:lnTo>
                    <a:pt x="283743" y="500329"/>
                  </a:lnTo>
                  <a:lnTo>
                    <a:pt x="315023" y="494207"/>
                  </a:lnTo>
                  <a:lnTo>
                    <a:pt x="344779" y="484327"/>
                  </a:lnTo>
                  <a:lnTo>
                    <a:pt x="372757" y="470979"/>
                  </a:lnTo>
                  <a:lnTo>
                    <a:pt x="372757" y="492721"/>
                  </a:lnTo>
                  <a:lnTo>
                    <a:pt x="493318" y="492721"/>
                  </a:lnTo>
                  <a:lnTo>
                    <a:pt x="493318" y="245148"/>
                  </a:lnTo>
                  <a:lnTo>
                    <a:pt x="246037" y="245148"/>
                  </a:lnTo>
                  <a:lnTo>
                    <a:pt x="246037" y="335356"/>
                  </a:lnTo>
                  <a:lnTo>
                    <a:pt x="244017" y="335648"/>
                  </a:lnTo>
                  <a:lnTo>
                    <a:pt x="190169" y="307809"/>
                  </a:lnTo>
                  <a:lnTo>
                    <a:pt x="168630" y="251218"/>
                  </a:lnTo>
                  <a:lnTo>
                    <a:pt x="175183" y="218846"/>
                  </a:lnTo>
                  <a:lnTo>
                    <a:pt x="193040" y="192366"/>
                  </a:lnTo>
                  <a:lnTo>
                    <a:pt x="219506" y="174510"/>
                  </a:lnTo>
                  <a:lnTo>
                    <a:pt x="251879" y="167957"/>
                  </a:lnTo>
                  <a:lnTo>
                    <a:pt x="277393" y="171958"/>
                  </a:lnTo>
                  <a:lnTo>
                    <a:pt x="299720" y="183121"/>
                  </a:lnTo>
                  <a:lnTo>
                    <a:pt x="317601" y="200190"/>
                  </a:lnTo>
                  <a:lnTo>
                    <a:pt x="329793" y="221894"/>
                  </a:lnTo>
                  <a:lnTo>
                    <a:pt x="372872" y="209702"/>
                  </a:lnTo>
                  <a:lnTo>
                    <a:pt x="354584" y="175006"/>
                  </a:lnTo>
                  <a:lnTo>
                    <a:pt x="326948" y="147662"/>
                  </a:lnTo>
                  <a:lnTo>
                    <a:pt x="292023" y="129743"/>
                  </a:lnTo>
                  <a:lnTo>
                    <a:pt x="251879" y="123304"/>
                  </a:lnTo>
                  <a:lnTo>
                    <a:pt x="202095" y="133362"/>
                  </a:lnTo>
                  <a:lnTo>
                    <a:pt x="161442" y="160769"/>
                  </a:lnTo>
                  <a:lnTo>
                    <a:pt x="134023" y="201434"/>
                  </a:lnTo>
                  <a:lnTo>
                    <a:pt x="123977" y="251218"/>
                  </a:lnTo>
                  <a:lnTo>
                    <a:pt x="134023" y="301015"/>
                  </a:lnTo>
                  <a:lnTo>
                    <a:pt x="161442" y="341680"/>
                  </a:lnTo>
                  <a:lnTo>
                    <a:pt x="202095" y="369087"/>
                  </a:lnTo>
                  <a:lnTo>
                    <a:pt x="251879" y="379145"/>
                  </a:lnTo>
                  <a:lnTo>
                    <a:pt x="279374" y="376174"/>
                  </a:lnTo>
                  <a:lnTo>
                    <a:pt x="304800" y="367677"/>
                  </a:lnTo>
                  <a:lnTo>
                    <a:pt x="327520" y="354317"/>
                  </a:lnTo>
                  <a:lnTo>
                    <a:pt x="346938" y="336715"/>
                  </a:lnTo>
                  <a:lnTo>
                    <a:pt x="290690" y="336715"/>
                  </a:lnTo>
                  <a:lnTo>
                    <a:pt x="290690" y="289814"/>
                  </a:lnTo>
                  <a:lnTo>
                    <a:pt x="448678" y="289814"/>
                  </a:lnTo>
                  <a:lnTo>
                    <a:pt x="448678" y="448068"/>
                  </a:lnTo>
                  <a:lnTo>
                    <a:pt x="404012" y="448068"/>
                  </a:lnTo>
                  <a:lnTo>
                    <a:pt x="404012" y="389928"/>
                  </a:lnTo>
                  <a:lnTo>
                    <a:pt x="372694" y="418096"/>
                  </a:lnTo>
                  <a:lnTo>
                    <a:pt x="336130" y="439470"/>
                  </a:lnTo>
                  <a:lnTo>
                    <a:pt x="295300" y="453034"/>
                  </a:lnTo>
                  <a:lnTo>
                    <a:pt x="251206" y="457784"/>
                  </a:lnTo>
                  <a:lnTo>
                    <a:pt x="203911" y="452323"/>
                  </a:lnTo>
                  <a:lnTo>
                    <a:pt x="160464" y="436753"/>
                  </a:lnTo>
                  <a:lnTo>
                    <a:pt x="122110" y="412343"/>
                  </a:lnTo>
                  <a:lnTo>
                    <a:pt x="90106" y="380339"/>
                  </a:lnTo>
                  <a:lnTo>
                    <a:pt x="65697" y="341972"/>
                  </a:lnTo>
                  <a:lnTo>
                    <a:pt x="50139" y="298526"/>
                  </a:lnTo>
                  <a:lnTo>
                    <a:pt x="44678" y="251218"/>
                  </a:lnTo>
                  <a:lnTo>
                    <a:pt x="50139" y="203911"/>
                  </a:lnTo>
                  <a:lnTo>
                    <a:pt x="65697" y="160464"/>
                  </a:lnTo>
                  <a:lnTo>
                    <a:pt x="90106" y="122110"/>
                  </a:lnTo>
                  <a:lnTo>
                    <a:pt x="122110" y="90106"/>
                  </a:lnTo>
                  <a:lnTo>
                    <a:pt x="160464" y="65697"/>
                  </a:lnTo>
                  <a:lnTo>
                    <a:pt x="203911" y="50139"/>
                  </a:lnTo>
                  <a:lnTo>
                    <a:pt x="251206" y="44678"/>
                  </a:lnTo>
                  <a:lnTo>
                    <a:pt x="269163" y="45453"/>
                  </a:lnTo>
                  <a:lnTo>
                    <a:pt x="308190" y="52654"/>
                  </a:lnTo>
                  <a:lnTo>
                    <a:pt x="344589" y="67056"/>
                  </a:lnTo>
                  <a:lnTo>
                    <a:pt x="385318" y="94361"/>
                  </a:lnTo>
                  <a:lnTo>
                    <a:pt x="416534" y="127673"/>
                  </a:lnTo>
                  <a:lnTo>
                    <a:pt x="429285" y="146812"/>
                  </a:lnTo>
                  <a:lnTo>
                    <a:pt x="386359" y="159118"/>
                  </a:lnTo>
                  <a:lnTo>
                    <a:pt x="425373" y="194640"/>
                  </a:lnTo>
                  <a:lnTo>
                    <a:pt x="493052" y="175615"/>
                  </a:lnTo>
                  <a:lnTo>
                    <a:pt x="505790" y="106324"/>
                  </a:lnTo>
                  <a:close/>
                </a:path>
                <a:path w="1018540" h="502920">
                  <a:moveTo>
                    <a:pt x="895451" y="251218"/>
                  </a:moveTo>
                  <a:lnTo>
                    <a:pt x="885393" y="201422"/>
                  </a:lnTo>
                  <a:lnTo>
                    <a:pt x="862825" y="167957"/>
                  </a:lnTo>
                  <a:lnTo>
                    <a:pt x="857986" y="160769"/>
                  </a:lnTo>
                  <a:lnTo>
                    <a:pt x="850785" y="155917"/>
                  </a:lnTo>
                  <a:lnTo>
                    <a:pt x="850785" y="251218"/>
                  </a:lnTo>
                  <a:lnTo>
                    <a:pt x="844232" y="283591"/>
                  </a:lnTo>
                  <a:lnTo>
                    <a:pt x="826376" y="310070"/>
                  </a:lnTo>
                  <a:lnTo>
                    <a:pt x="799909" y="327939"/>
                  </a:lnTo>
                  <a:lnTo>
                    <a:pt x="767537" y="334492"/>
                  </a:lnTo>
                  <a:lnTo>
                    <a:pt x="735152" y="327939"/>
                  </a:lnTo>
                  <a:lnTo>
                    <a:pt x="708685" y="310070"/>
                  </a:lnTo>
                  <a:lnTo>
                    <a:pt x="690816" y="283591"/>
                  </a:lnTo>
                  <a:lnTo>
                    <a:pt x="684276" y="251218"/>
                  </a:lnTo>
                  <a:lnTo>
                    <a:pt x="690816" y="218846"/>
                  </a:lnTo>
                  <a:lnTo>
                    <a:pt x="708685" y="192366"/>
                  </a:lnTo>
                  <a:lnTo>
                    <a:pt x="735152" y="174510"/>
                  </a:lnTo>
                  <a:lnTo>
                    <a:pt x="767537" y="167957"/>
                  </a:lnTo>
                  <a:lnTo>
                    <a:pt x="799909" y="174510"/>
                  </a:lnTo>
                  <a:lnTo>
                    <a:pt x="826376" y="192366"/>
                  </a:lnTo>
                  <a:lnTo>
                    <a:pt x="844232" y="218846"/>
                  </a:lnTo>
                  <a:lnTo>
                    <a:pt x="850785" y="251218"/>
                  </a:lnTo>
                  <a:lnTo>
                    <a:pt x="850785" y="155917"/>
                  </a:lnTo>
                  <a:lnTo>
                    <a:pt x="817321" y="133350"/>
                  </a:lnTo>
                  <a:lnTo>
                    <a:pt x="767537" y="123304"/>
                  </a:lnTo>
                  <a:lnTo>
                    <a:pt x="717740" y="133350"/>
                  </a:lnTo>
                  <a:lnTo>
                    <a:pt x="677075" y="160769"/>
                  </a:lnTo>
                  <a:lnTo>
                    <a:pt x="649655" y="201422"/>
                  </a:lnTo>
                  <a:lnTo>
                    <a:pt x="639610" y="251218"/>
                  </a:lnTo>
                  <a:lnTo>
                    <a:pt x="649655" y="301015"/>
                  </a:lnTo>
                  <a:lnTo>
                    <a:pt x="677075" y="341680"/>
                  </a:lnTo>
                  <a:lnTo>
                    <a:pt x="717740" y="369087"/>
                  </a:lnTo>
                  <a:lnTo>
                    <a:pt x="767537" y="379145"/>
                  </a:lnTo>
                  <a:lnTo>
                    <a:pt x="817321" y="369087"/>
                  </a:lnTo>
                  <a:lnTo>
                    <a:pt x="857986" y="341680"/>
                  </a:lnTo>
                  <a:lnTo>
                    <a:pt x="862825" y="334492"/>
                  </a:lnTo>
                  <a:lnTo>
                    <a:pt x="885393" y="301015"/>
                  </a:lnTo>
                  <a:lnTo>
                    <a:pt x="895451" y="251218"/>
                  </a:lnTo>
                  <a:close/>
                </a:path>
                <a:path w="1018540" h="502920">
                  <a:moveTo>
                    <a:pt x="1018032" y="251218"/>
                  </a:moveTo>
                  <a:lnTo>
                    <a:pt x="1013993" y="206070"/>
                  </a:lnTo>
                  <a:lnTo>
                    <a:pt x="1002322" y="163563"/>
                  </a:lnTo>
                  <a:lnTo>
                    <a:pt x="983742" y="124421"/>
                  </a:lnTo>
                  <a:lnTo>
                    <a:pt x="973391" y="109791"/>
                  </a:lnTo>
                  <a:lnTo>
                    <a:pt x="973391" y="251218"/>
                  </a:lnTo>
                  <a:lnTo>
                    <a:pt x="967930" y="298526"/>
                  </a:lnTo>
                  <a:lnTo>
                    <a:pt x="952373" y="341985"/>
                  </a:lnTo>
                  <a:lnTo>
                    <a:pt x="927963" y="380339"/>
                  </a:lnTo>
                  <a:lnTo>
                    <a:pt x="895959" y="412343"/>
                  </a:lnTo>
                  <a:lnTo>
                    <a:pt x="857605" y="436753"/>
                  </a:lnTo>
                  <a:lnTo>
                    <a:pt x="814158" y="452310"/>
                  </a:lnTo>
                  <a:lnTo>
                    <a:pt x="766851" y="457771"/>
                  </a:lnTo>
                  <a:lnTo>
                    <a:pt x="719556" y="452310"/>
                  </a:lnTo>
                  <a:lnTo>
                    <a:pt x="676109" y="436753"/>
                  </a:lnTo>
                  <a:lnTo>
                    <a:pt x="637755" y="412343"/>
                  </a:lnTo>
                  <a:lnTo>
                    <a:pt x="605751" y="380339"/>
                  </a:lnTo>
                  <a:lnTo>
                    <a:pt x="581342" y="341985"/>
                  </a:lnTo>
                  <a:lnTo>
                    <a:pt x="565785" y="298526"/>
                  </a:lnTo>
                  <a:lnTo>
                    <a:pt x="560311" y="251218"/>
                  </a:lnTo>
                  <a:lnTo>
                    <a:pt x="565785" y="203923"/>
                  </a:lnTo>
                  <a:lnTo>
                    <a:pt x="581342" y="160464"/>
                  </a:lnTo>
                  <a:lnTo>
                    <a:pt x="605751" y="122110"/>
                  </a:lnTo>
                  <a:lnTo>
                    <a:pt x="637755" y="90106"/>
                  </a:lnTo>
                  <a:lnTo>
                    <a:pt x="676109" y="65697"/>
                  </a:lnTo>
                  <a:lnTo>
                    <a:pt x="719556" y="50139"/>
                  </a:lnTo>
                  <a:lnTo>
                    <a:pt x="766851" y="44665"/>
                  </a:lnTo>
                  <a:lnTo>
                    <a:pt x="814158" y="50139"/>
                  </a:lnTo>
                  <a:lnTo>
                    <a:pt x="857605" y="65697"/>
                  </a:lnTo>
                  <a:lnTo>
                    <a:pt x="895959" y="90106"/>
                  </a:lnTo>
                  <a:lnTo>
                    <a:pt x="927963" y="122110"/>
                  </a:lnTo>
                  <a:lnTo>
                    <a:pt x="952373" y="160464"/>
                  </a:lnTo>
                  <a:lnTo>
                    <a:pt x="967930" y="203923"/>
                  </a:lnTo>
                  <a:lnTo>
                    <a:pt x="973391" y="251218"/>
                  </a:lnTo>
                  <a:lnTo>
                    <a:pt x="973391" y="109791"/>
                  </a:lnTo>
                  <a:lnTo>
                    <a:pt x="928687" y="59093"/>
                  </a:lnTo>
                  <a:lnTo>
                    <a:pt x="893635" y="34302"/>
                  </a:lnTo>
                  <a:lnTo>
                    <a:pt x="854494" y="15722"/>
                  </a:lnTo>
                  <a:lnTo>
                    <a:pt x="811999" y="4051"/>
                  </a:lnTo>
                  <a:lnTo>
                    <a:pt x="766851" y="0"/>
                  </a:lnTo>
                  <a:lnTo>
                    <a:pt x="721702" y="4051"/>
                  </a:lnTo>
                  <a:lnTo>
                    <a:pt x="679196" y="15722"/>
                  </a:lnTo>
                  <a:lnTo>
                    <a:pt x="640067" y="34302"/>
                  </a:lnTo>
                  <a:lnTo>
                    <a:pt x="605002" y="59093"/>
                  </a:lnTo>
                  <a:lnTo>
                    <a:pt x="574725" y="89369"/>
                  </a:lnTo>
                  <a:lnTo>
                    <a:pt x="549948" y="124421"/>
                  </a:lnTo>
                  <a:lnTo>
                    <a:pt x="531368" y="163563"/>
                  </a:lnTo>
                  <a:lnTo>
                    <a:pt x="519696" y="206070"/>
                  </a:lnTo>
                  <a:lnTo>
                    <a:pt x="515645" y="251218"/>
                  </a:lnTo>
                  <a:lnTo>
                    <a:pt x="519696" y="296379"/>
                  </a:lnTo>
                  <a:lnTo>
                    <a:pt x="531368" y="338874"/>
                  </a:lnTo>
                  <a:lnTo>
                    <a:pt x="549948" y="378015"/>
                  </a:lnTo>
                  <a:lnTo>
                    <a:pt x="574725" y="413067"/>
                  </a:lnTo>
                  <a:lnTo>
                    <a:pt x="605002" y="443344"/>
                  </a:lnTo>
                  <a:lnTo>
                    <a:pt x="640067" y="468134"/>
                  </a:lnTo>
                  <a:lnTo>
                    <a:pt x="679196" y="486714"/>
                  </a:lnTo>
                  <a:lnTo>
                    <a:pt x="721702" y="498386"/>
                  </a:lnTo>
                  <a:lnTo>
                    <a:pt x="766851" y="502424"/>
                  </a:lnTo>
                  <a:lnTo>
                    <a:pt x="811999" y="498386"/>
                  </a:lnTo>
                  <a:lnTo>
                    <a:pt x="854494" y="486714"/>
                  </a:lnTo>
                  <a:lnTo>
                    <a:pt x="893635" y="468134"/>
                  </a:lnTo>
                  <a:lnTo>
                    <a:pt x="908278" y="457771"/>
                  </a:lnTo>
                  <a:lnTo>
                    <a:pt x="928687" y="443344"/>
                  </a:lnTo>
                  <a:lnTo>
                    <a:pt x="958964" y="413067"/>
                  </a:lnTo>
                  <a:lnTo>
                    <a:pt x="983742" y="378015"/>
                  </a:lnTo>
                  <a:lnTo>
                    <a:pt x="1002322" y="338874"/>
                  </a:lnTo>
                  <a:lnTo>
                    <a:pt x="1013993" y="296379"/>
                  </a:lnTo>
                  <a:lnTo>
                    <a:pt x="1018032" y="251218"/>
                  </a:lnTo>
                  <a:close/>
                </a:path>
              </a:pathLst>
            </a:custGeom>
            <a:solidFill>
              <a:srgbClr val="00BABB"/>
            </a:solidFill>
          </p:spPr>
          <p:txBody>
            <a:bodyPr wrap="square" lIns="0" tIns="0" rIns="0" bIns="0" rtlCol="0"/>
            <a:lstStyle/>
            <a:p>
              <a:endParaRPr>
                <a:latin typeface="Arial" panose="020B0604020202020204" pitchFamily="34" charset="0"/>
                <a:cs typeface="Arial" panose="020B0604020202020204" pitchFamily="34" charset="0"/>
              </a:endParaRPr>
            </a:p>
          </p:txBody>
        </p:sp>
        <p:pic>
          <p:nvPicPr>
            <p:cNvPr id="10" name="object 17"/>
            <p:cNvPicPr/>
            <p:nvPr/>
          </p:nvPicPr>
          <p:blipFill>
            <a:blip r:embed="rId3" cstate="print"/>
            <a:stretch>
              <a:fillRect/>
            </a:stretch>
          </p:blipFill>
          <p:spPr>
            <a:xfrm>
              <a:off x="10645253" y="4971122"/>
              <a:ext cx="970560" cy="672438"/>
            </a:xfrm>
            <a:prstGeom prst="rect">
              <a:avLst/>
            </a:prstGeom>
          </p:spPr>
        </p:pic>
      </p:grpSp>
      <p:grpSp>
        <p:nvGrpSpPr>
          <p:cNvPr id="5" name="群組 4">
            <a:extLst>
              <a:ext uri="{FF2B5EF4-FFF2-40B4-BE49-F238E27FC236}">
                <a16:creationId xmlns:a16="http://schemas.microsoft.com/office/drawing/2014/main" id="{4AC6AA02-0892-43F9-828D-C67D02069852}"/>
              </a:ext>
            </a:extLst>
          </p:cNvPr>
          <p:cNvGrpSpPr/>
          <p:nvPr/>
        </p:nvGrpSpPr>
        <p:grpSpPr>
          <a:xfrm>
            <a:off x="1723488" y="3090945"/>
            <a:ext cx="8745025" cy="1576800"/>
            <a:chOff x="1731213" y="3090945"/>
            <a:chExt cx="8745025" cy="1576800"/>
          </a:xfrm>
        </p:grpSpPr>
        <p:grpSp>
          <p:nvGrpSpPr>
            <p:cNvPr id="25" name="群組 24"/>
            <p:cNvGrpSpPr/>
            <p:nvPr/>
          </p:nvGrpSpPr>
          <p:grpSpPr>
            <a:xfrm>
              <a:off x="1731213" y="3090945"/>
              <a:ext cx="8745025" cy="1576800"/>
              <a:chOff x="2369876" y="2646939"/>
              <a:chExt cx="8318640" cy="1576800"/>
            </a:xfrm>
          </p:grpSpPr>
          <p:sp>
            <p:nvSpPr>
              <p:cNvPr id="12" name="圓角矩形 11"/>
              <p:cNvSpPr/>
              <p:nvPr/>
            </p:nvSpPr>
            <p:spPr>
              <a:xfrm>
                <a:off x="2369876" y="2646939"/>
                <a:ext cx="8318640" cy="1576800"/>
              </a:xfrm>
              <a:prstGeom prst="roundRect">
                <a:avLst>
                  <a:gd name="adj" fmla="val 50000"/>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600">
                  <a:latin typeface="Arial" panose="020B0604020202020204" pitchFamily="34" charset="0"/>
                  <a:cs typeface="Arial" panose="020B0604020202020204" pitchFamily="34" charset="0"/>
                </a:endParaRPr>
              </a:p>
            </p:txBody>
          </p:sp>
          <p:pic>
            <p:nvPicPr>
              <p:cNvPr id="13" name="object 19"/>
              <p:cNvPicPr/>
              <p:nvPr/>
            </p:nvPicPr>
            <p:blipFill>
              <a:blip r:embed="rId4" cstate="print"/>
              <a:stretch>
                <a:fillRect/>
              </a:stretch>
            </p:blipFill>
            <p:spPr>
              <a:xfrm>
                <a:off x="2747865" y="3051694"/>
                <a:ext cx="667820" cy="767289"/>
              </a:xfrm>
              <a:prstGeom prst="rect">
                <a:avLst/>
              </a:prstGeom>
            </p:spPr>
          </p:pic>
          <p:grpSp>
            <p:nvGrpSpPr>
              <p:cNvPr id="21" name="群組 20"/>
              <p:cNvGrpSpPr/>
              <p:nvPr/>
            </p:nvGrpSpPr>
            <p:grpSpPr>
              <a:xfrm>
                <a:off x="3624292" y="2881341"/>
                <a:ext cx="6815518" cy="510006"/>
                <a:chOff x="3624292" y="2881341"/>
                <a:chExt cx="6815518" cy="510006"/>
              </a:xfrm>
            </p:grpSpPr>
            <p:sp>
              <p:nvSpPr>
                <p:cNvPr id="15" name="橢圓 14"/>
                <p:cNvSpPr/>
                <p:nvPr/>
              </p:nvSpPr>
              <p:spPr>
                <a:xfrm>
                  <a:off x="3624292" y="2881341"/>
                  <a:ext cx="510006" cy="510006"/>
                </a:xfrm>
                <a:prstGeom prst="ellipse">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HK" altLang="en-US" sz="2800" b="1" dirty="0">
                    <a:solidFill>
                      <a:srgbClr val="034EA1"/>
                    </a:solidFill>
                    <a:latin typeface="Arial" panose="020B0604020202020204" pitchFamily="34" charset="0"/>
                    <a:ea typeface="Noto Sans HK" panose="020B0500000000000000" pitchFamily="34" charset="-120"/>
                    <a:cs typeface="Arial" panose="020B0604020202020204" pitchFamily="34" charset="0"/>
                  </a:endParaRPr>
                </a:p>
              </p:txBody>
            </p:sp>
            <p:sp>
              <p:nvSpPr>
                <p:cNvPr id="17" name="矩形 16"/>
                <p:cNvSpPr/>
                <p:nvPr/>
              </p:nvSpPr>
              <p:spPr>
                <a:xfrm>
                  <a:off x="4134298" y="2881341"/>
                  <a:ext cx="6305512" cy="461665"/>
                </a:xfrm>
                <a:prstGeom prst="rect">
                  <a:avLst/>
                </a:prstGeom>
              </p:spPr>
              <p:txBody>
                <a:bodyPr wrap="square">
                  <a:spAutoFit/>
                </a:bodyPr>
                <a:lstStyle/>
                <a:p>
                  <a:r>
                    <a:rPr lang="en-US" altLang="zh-TW" sz="2400" b="1" dirty="0">
                      <a:solidFill>
                        <a:srgbClr val="034EA1"/>
                      </a:solidFill>
                      <a:latin typeface="Arial" panose="020B0604020202020204" pitchFamily="34" charset="0"/>
                      <a:ea typeface="Noto Sans HK" panose="020B0500000000000000" pitchFamily="34" charset="-120"/>
                      <a:cs typeface="Arial" panose="020B0604020202020204" pitchFamily="34" charset="0"/>
                    </a:rPr>
                    <a:t>Do you know what municipal solid waste is?</a:t>
                  </a:r>
                  <a:endParaRPr lang="zh-HK" altLang="en-US" sz="2400" b="1" dirty="0">
                    <a:solidFill>
                      <a:srgbClr val="034EA1"/>
                    </a:solidFill>
                    <a:latin typeface="Arial" panose="020B0604020202020204" pitchFamily="34" charset="0"/>
                    <a:ea typeface="Noto Sans HK" panose="020B0500000000000000" pitchFamily="34" charset="-120"/>
                    <a:cs typeface="Arial" panose="020B0604020202020204" pitchFamily="34" charset="0"/>
                  </a:endParaRPr>
                </a:p>
              </p:txBody>
            </p:sp>
          </p:grpSp>
          <p:grpSp>
            <p:nvGrpSpPr>
              <p:cNvPr id="22" name="群組 21"/>
              <p:cNvGrpSpPr/>
              <p:nvPr/>
            </p:nvGrpSpPr>
            <p:grpSpPr>
              <a:xfrm>
                <a:off x="3620696" y="3470042"/>
                <a:ext cx="5640399" cy="510006"/>
                <a:chOff x="3624292" y="2881341"/>
                <a:chExt cx="5640399" cy="510006"/>
              </a:xfrm>
            </p:grpSpPr>
            <p:sp>
              <p:nvSpPr>
                <p:cNvPr id="23" name="橢圓 22"/>
                <p:cNvSpPr/>
                <p:nvPr/>
              </p:nvSpPr>
              <p:spPr>
                <a:xfrm>
                  <a:off x="3624292" y="2881341"/>
                  <a:ext cx="510006" cy="510006"/>
                </a:xfrm>
                <a:prstGeom prst="ellipse">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HK" altLang="en-US" sz="2800" b="1" dirty="0">
                    <a:solidFill>
                      <a:srgbClr val="034EA1"/>
                    </a:solidFill>
                    <a:latin typeface="Arial" panose="020B0604020202020204" pitchFamily="34" charset="0"/>
                    <a:ea typeface="Noto Sans HK" panose="020B0500000000000000" pitchFamily="34" charset="-120"/>
                    <a:cs typeface="Arial" panose="020B0604020202020204" pitchFamily="34" charset="0"/>
                  </a:endParaRPr>
                </a:p>
              </p:txBody>
            </p:sp>
            <p:sp>
              <p:nvSpPr>
                <p:cNvPr id="24" name="矩形 23"/>
                <p:cNvSpPr/>
                <p:nvPr/>
              </p:nvSpPr>
              <p:spPr>
                <a:xfrm>
                  <a:off x="4134298" y="2881341"/>
                  <a:ext cx="5130393" cy="461665"/>
                </a:xfrm>
                <a:prstGeom prst="rect">
                  <a:avLst/>
                </a:prstGeom>
              </p:spPr>
              <p:txBody>
                <a:bodyPr wrap="square">
                  <a:spAutoFit/>
                </a:bodyPr>
                <a:lstStyle/>
                <a:p>
                  <a:r>
                    <a:rPr lang="en-US" altLang="zh-TW" sz="2400" b="1" dirty="0">
                      <a:solidFill>
                        <a:srgbClr val="034EA1"/>
                      </a:solidFill>
                      <a:latin typeface="Arial" panose="020B0604020202020204" pitchFamily="34" charset="0"/>
                      <a:ea typeface="Noto Sans HK" panose="020B0500000000000000" pitchFamily="34" charset="-120"/>
                      <a:cs typeface="Arial" panose="020B0604020202020204" pitchFamily="34" charset="0"/>
                    </a:rPr>
                    <a:t>Can you provide some examples?</a:t>
                  </a:r>
                  <a:endParaRPr lang="zh-HK" altLang="en-US" sz="2400" b="1" dirty="0">
                    <a:solidFill>
                      <a:srgbClr val="034EA1"/>
                    </a:solidFill>
                    <a:latin typeface="Arial" panose="020B0604020202020204" pitchFamily="34" charset="0"/>
                    <a:ea typeface="Noto Sans HK" panose="020B0500000000000000" pitchFamily="34" charset="-120"/>
                    <a:cs typeface="Arial" panose="020B0604020202020204" pitchFamily="34" charset="0"/>
                  </a:endParaRPr>
                </a:p>
              </p:txBody>
            </p:sp>
          </p:grpSp>
        </p:grpSp>
        <p:sp>
          <p:nvSpPr>
            <p:cNvPr id="2" name="矩形 1"/>
            <p:cNvSpPr/>
            <p:nvPr/>
          </p:nvSpPr>
          <p:spPr>
            <a:xfrm>
              <a:off x="3128377" y="3307179"/>
              <a:ext cx="385042" cy="523220"/>
            </a:xfrm>
            <a:prstGeom prst="rect">
              <a:avLst/>
            </a:prstGeom>
          </p:spPr>
          <p:txBody>
            <a:bodyPr wrap="none">
              <a:spAutoFit/>
            </a:bodyPr>
            <a:lstStyle/>
            <a:p>
              <a:pPr algn="ctr"/>
              <a:r>
                <a:rPr lang="en-US" altLang="zh-HK" sz="2800" b="1" dirty="0">
                  <a:solidFill>
                    <a:srgbClr val="034EA1"/>
                  </a:solidFill>
                  <a:latin typeface="Arial" panose="020B0604020202020204" pitchFamily="34" charset="0"/>
                  <a:ea typeface="Noto Sans HK" panose="020B0500000000000000" pitchFamily="34" charset="-120"/>
                  <a:cs typeface="Arial" panose="020B0604020202020204" pitchFamily="34" charset="0"/>
                </a:rPr>
                <a:t>1</a:t>
              </a:r>
              <a:endParaRPr lang="zh-HK" altLang="en-US" sz="2800" b="1" dirty="0">
                <a:solidFill>
                  <a:srgbClr val="034EA1"/>
                </a:solidFill>
                <a:latin typeface="Arial" panose="020B0604020202020204" pitchFamily="34" charset="0"/>
                <a:ea typeface="Noto Sans HK" panose="020B0500000000000000" pitchFamily="34" charset="-120"/>
                <a:cs typeface="Arial" panose="020B0604020202020204" pitchFamily="34" charset="0"/>
              </a:endParaRPr>
            </a:p>
          </p:txBody>
        </p:sp>
        <p:sp>
          <p:nvSpPr>
            <p:cNvPr id="18" name="矩形 17"/>
            <p:cNvSpPr/>
            <p:nvPr/>
          </p:nvSpPr>
          <p:spPr>
            <a:xfrm>
              <a:off x="3128377" y="3901936"/>
              <a:ext cx="385042" cy="523220"/>
            </a:xfrm>
            <a:prstGeom prst="rect">
              <a:avLst/>
            </a:prstGeom>
          </p:spPr>
          <p:txBody>
            <a:bodyPr wrap="none">
              <a:spAutoFit/>
            </a:bodyPr>
            <a:lstStyle/>
            <a:p>
              <a:pPr algn="ctr"/>
              <a:r>
                <a:rPr lang="en-US" altLang="zh-HK" sz="2800" b="1" dirty="0">
                  <a:solidFill>
                    <a:srgbClr val="034EA1"/>
                  </a:solidFill>
                  <a:latin typeface="Arial" panose="020B0604020202020204" pitchFamily="34" charset="0"/>
                  <a:ea typeface="Noto Sans HK" panose="020B0500000000000000" pitchFamily="34" charset="-120"/>
                  <a:cs typeface="Arial" panose="020B0604020202020204" pitchFamily="34" charset="0"/>
                </a:rPr>
                <a:t>2</a:t>
              </a:r>
              <a:endParaRPr lang="zh-HK" altLang="en-US" sz="2800" b="1" dirty="0">
                <a:solidFill>
                  <a:srgbClr val="034EA1"/>
                </a:solidFill>
                <a:latin typeface="Arial" panose="020B0604020202020204" pitchFamily="34" charset="0"/>
                <a:ea typeface="Noto Sans HK" panose="020B0500000000000000" pitchFamily="34" charset="-120"/>
                <a:cs typeface="Arial" panose="020B0604020202020204" pitchFamily="34" charset="0"/>
              </a:endParaRPr>
            </a:p>
          </p:txBody>
        </p:sp>
      </p:grpSp>
      <p:sp>
        <p:nvSpPr>
          <p:cNvPr id="3" name="矩形 2"/>
          <p:cNvSpPr/>
          <p:nvPr/>
        </p:nvSpPr>
        <p:spPr>
          <a:xfrm>
            <a:off x="1655903" y="993990"/>
            <a:ext cx="356188" cy="461665"/>
          </a:xfrm>
          <a:prstGeom prst="rect">
            <a:avLst/>
          </a:prstGeom>
        </p:spPr>
        <p:txBody>
          <a:bodyPr wrap="none">
            <a:spAutoFit/>
          </a:bodyPr>
          <a:lstStyle/>
          <a:p>
            <a:pPr algn="ctr"/>
            <a:r>
              <a:rPr lang="en-US" altLang="zh-HK" sz="2400" b="1" dirty="0">
                <a:solidFill>
                  <a:srgbClr val="034EA1"/>
                </a:solidFill>
                <a:latin typeface="Arial" panose="020B0604020202020204" pitchFamily="34" charset="0"/>
                <a:ea typeface="Noto Sans HK" panose="020B0500000000000000" pitchFamily="34" charset="-120"/>
                <a:cs typeface="Arial" panose="020B0604020202020204" pitchFamily="34" charset="0"/>
              </a:rPr>
              <a:t>1</a:t>
            </a:r>
            <a:endParaRPr lang="zh-HK" altLang="en-US" sz="2400" b="1" dirty="0">
              <a:solidFill>
                <a:srgbClr val="034EA1"/>
              </a:solidFill>
              <a:latin typeface="Arial" panose="020B0604020202020204" pitchFamily="34" charset="0"/>
              <a:ea typeface="Noto Sans HK" panose="020B0500000000000000" pitchFamily="34" charset="-120"/>
              <a:cs typeface="Arial" panose="020B0604020202020204" pitchFamily="34" charset="0"/>
            </a:endParaRPr>
          </a:p>
        </p:txBody>
      </p:sp>
      <p:sp>
        <p:nvSpPr>
          <p:cNvPr id="14" name="Rectangle 13">
            <a:extLst>
              <a:ext uri="{FF2B5EF4-FFF2-40B4-BE49-F238E27FC236}">
                <a16:creationId xmlns:a16="http://schemas.microsoft.com/office/drawing/2014/main" id="{C0C19858-6FDC-AF1D-BB1D-1A846DE86750}"/>
              </a:ext>
            </a:extLst>
          </p:cNvPr>
          <p:cNvSpPr/>
          <p:nvPr/>
        </p:nvSpPr>
        <p:spPr>
          <a:xfrm>
            <a:off x="10837333" y="361243"/>
            <a:ext cx="812834" cy="2370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D8149691-396E-4CBA-7D25-18F2AB3B75C9}"/>
              </a:ext>
            </a:extLst>
          </p:cNvPr>
          <p:cNvSpPr txBox="1"/>
          <p:nvPr/>
        </p:nvSpPr>
        <p:spPr>
          <a:xfrm>
            <a:off x="10837334" y="321309"/>
            <a:ext cx="812800" cy="276999"/>
          </a:xfrm>
          <a:prstGeom prst="rect">
            <a:avLst/>
          </a:prstGeom>
          <a:noFill/>
        </p:spPr>
        <p:txBody>
          <a:bodyPr wrap="square" rtlCol="0">
            <a:spAutoFit/>
          </a:bodyPr>
          <a:lstStyle/>
          <a:p>
            <a:pPr algn="ctr"/>
            <a:r>
              <a:rPr lang="en-US" sz="1200" b="1" dirty="0">
                <a:solidFill>
                  <a:srgbClr val="00B8B6"/>
                </a:solidFill>
                <a:latin typeface="Arial" panose="020B0604020202020204" pitchFamily="34" charset="0"/>
                <a:cs typeface="Arial" panose="020B0604020202020204" pitchFamily="34" charset="0"/>
              </a:rPr>
              <a:t>Lead-in</a:t>
            </a:r>
          </a:p>
        </p:txBody>
      </p:sp>
      <p:sp>
        <p:nvSpPr>
          <p:cNvPr id="28" name="標題 5">
            <a:extLst>
              <a:ext uri="{FF2B5EF4-FFF2-40B4-BE49-F238E27FC236}">
                <a16:creationId xmlns:a16="http://schemas.microsoft.com/office/drawing/2014/main" id="{02362FF1-6CDE-428A-A65E-00F3FA1E0CDA}"/>
              </a:ext>
            </a:extLst>
          </p:cNvPr>
          <p:cNvSpPr>
            <a:spLocks noGrp="1"/>
          </p:cNvSpPr>
          <p:nvPr>
            <p:ph type="title"/>
          </p:nvPr>
        </p:nvSpPr>
        <p:spPr>
          <a:xfrm>
            <a:off x="307393" y="1036957"/>
            <a:ext cx="7813257" cy="375730"/>
          </a:xfrm>
        </p:spPr>
        <p:txBody>
          <a:bodyPr/>
          <a:lstStyle/>
          <a:p>
            <a:r>
              <a:rPr lang="en-US" altLang="zh-HK" sz="2800" dirty="0"/>
              <a:t>Guess</a:t>
            </a:r>
            <a:endParaRPr lang="zh-HK" altLang="en-US" sz="2800" dirty="0"/>
          </a:p>
        </p:txBody>
      </p:sp>
    </p:spTree>
    <p:extLst>
      <p:ext uri="{BB962C8B-B14F-4D97-AF65-F5344CB8AC3E}">
        <p14:creationId xmlns:p14="http://schemas.microsoft.com/office/powerpoint/2010/main" val="4371692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en-US" altLang="zh-TW" sz="2400" spc="-10" dirty="0"/>
              <a:t>Group</a:t>
            </a:r>
            <a:r>
              <a:rPr lang="zh-HK" altLang="en-US" sz="2400" spc="-10" dirty="0"/>
              <a:t> </a:t>
            </a:r>
            <a:r>
              <a:rPr lang="en-US" altLang="zh-HK" sz="2400" spc="-10" dirty="0"/>
              <a:t>discussion</a:t>
            </a:r>
            <a:endParaRPr lang="zh-TW" altLang="en-US" sz="2400" spc="-10" dirty="0"/>
          </a:p>
        </p:txBody>
      </p:sp>
      <p:grpSp>
        <p:nvGrpSpPr>
          <p:cNvPr id="18" name="object 13"/>
          <p:cNvGrpSpPr/>
          <p:nvPr/>
        </p:nvGrpSpPr>
        <p:grpSpPr>
          <a:xfrm>
            <a:off x="10152024" y="4665230"/>
            <a:ext cx="1537970" cy="1854200"/>
            <a:chOff x="10152024" y="4665230"/>
            <a:chExt cx="1537970" cy="1854200"/>
          </a:xfrm>
        </p:grpSpPr>
        <p:sp>
          <p:nvSpPr>
            <p:cNvPr id="19" name="object 14"/>
            <p:cNvSpPr/>
            <p:nvPr/>
          </p:nvSpPr>
          <p:spPr>
            <a:xfrm>
              <a:off x="10567441" y="6356342"/>
              <a:ext cx="824865" cy="163195"/>
            </a:xfrm>
            <a:custGeom>
              <a:avLst/>
              <a:gdLst/>
              <a:ahLst/>
              <a:cxnLst/>
              <a:rect l="l" t="t" r="r" b="b"/>
              <a:pathLst>
                <a:path w="824865" h="163195">
                  <a:moveTo>
                    <a:pt x="412419" y="0"/>
                  </a:moveTo>
                  <a:lnTo>
                    <a:pt x="338286" y="1311"/>
                  </a:lnTo>
                  <a:lnTo>
                    <a:pt x="268512" y="5091"/>
                  </a:lnTo>
                  <a:lnTo>
                    <a:pt x="204263" y="11110"/>
                  </a:lnTo>
                  <a:lnTo>
                    <a:pt x="146702" y="19138"/>
                  </a:lnTo>
                  <a:lnTo>
                    <a:pt x="96995" y="28946"/>
                  </a:lnTo>
                  <a:lnTo>
                    <a:pt x="56307" y="40303"/>
                  </a:lnTo>
                  <a:lnTo>
                    <a:pt x="6644" y="66744"/>
                  </a:lnTo>
                  <a:lnTo>
                    <a:pt x="0" y="81368"/>
                  </a:lnTo>
                  <a:lnTo>
                    <a:pt x="6644" y="95993"/>
                  </a:lnTo>
                  <a:lnTo>
                    <a:pt x="56307" y="122434"/>
                  </a:lnTo>
                  <a:lnTo>
                    <a:pt x="96995" y="133791"/>
                  </a:lnTo>
                  <a:lnTo>
                    <a:pt x="146702" y="143598"/>
                  </a:lnTo>
                  <a:lnTo>
                    <a:pt x="204263" y="151627"/>
                  </a:lnTo>
                  <a:lnTo>
                    <a:pt x="268512" y="157646"/>
                  </a:lnTo>
                  <a:lnTo>
                    <a:pt x="338286" y="161426"/>
                  </a:lnTo>
                  <a:lnTo>
                    <a:pt x="412419" y="162737"/>
                  </a:lnTo>
                  <a:lnTo>
                    <a:pt x="486553" y="161426"/>
                  </a:lnTo>
                  <a:lnTo>
                    <a:pt x="556326" y="157646"/>
                  </a:lnTo>
                  <a:lnTo>
                    <a:pt x="620576" y="151627"/>
                  </a:lnTo>
                  <a:lnTo>
                    <a:pt x="678137" y="143598"/>
                  </a:lnTo>
                  <a:lnTo>
                    <a:pt x="727844" y="133791"/>
                  </a:lnTo>
                  <a:lnTo>
                    <a:pt x="768532" y="122434"/>
                  </a:lnTo>
                  <a:lnTo>
                    <a:pt x="818195" y="95993"/>
                  </a:lnTo>
                  <a:lnTo>
                    <a:pt x="824839" y="81368"/>
                  </a:lnTo>
                  <a:lnTo>
                    <a:pt x="818195" y="66744"/>
                  </a:lnTo>
                  <a:lnTo>
                    <a:pt x="768532" y="40303"/>
                  </a:lnTo>
                  <a:lnTo>
                    <a:pt x="727844" y="28946"/>
                  </a:lnTo>
                  <a:lnTo>
                    <a:pt x="678137" y="19138"/>
                  </a:lnTo>
                  <a:lnTo>
                    <a:pt x="620576" y="11110"/>
                  </a:lnTo>
                  <a:lnTo>
                    <a:pt x="556326" y="5091"/>
                  </a:lnTo>
                  <a:lnTo>
                    <a:pt x="486553" y="1311"/>
                  </a:lnTo>
                  <a:lnTo>
                    <a:pt x="412419" y="0"/>
                  </a:lnTo>
                  <a:close/>
                </a:path>
              </a:pathLst>
            </a:custGeom>
            <a:solidFill>
              <a:srgbClr val="005458">
                <a:alpha val="29998"/>
              </a:srgbClr>
            </a:solidFill>
          </p:spPr>
          <p:txBody>
            <a:bodyPr wrap="square" lIns="0" tIns="0" rIns="0" bIns="0" rtlCol="0"/>
            <a:lstStyle/>
            <a:p>
              <a:endParaRPr>
                <a:latin typeface="Arial" panose="020B0604020202020204" pitchFamily="34" charset="0"/>
                <a:cs typeface="Arial" panose="020B0604020202020204" pitchFamily="34" charset="0"/>
              </a:endParaRPr>
            </a:p>
          </p:txBody>
        </p:sp>
        <p:pic>
          <p:nvPicPr>
            <p:cNvPr id="20" name="object 15"/>
            <p:cNvPicPr/>
            <p:nvPr/>
          </p:nvPicPr>
          <p:blipFill>
            <a:blip r:embed="rId2" cstate="print"/>
            <a:stretch>
              <a:fillRect/>
            </a:stretch>
          </p:blipFill>
          <p:spPr>
            <a:xfrm>
              <a:off x="10152024" y="4665230"/>
              <a:ext cx="1537483" cy="1793443"/>
            </a:xfrm>
            <a:prstGeom prst="rect">
              <a:avLst/>
            </a:prstGeom>
          </p:spPr>
        </p:pic>
      </p:grpSp>
      <p:grpSp>
        <p:nvGrpSpPr>
          <p:cNvPr id="21" name="群組 20"/>
          <p:cNvGrpSpPr/>
          <p:nvPr/>
        </p:nvGrpSpPr>
        <p:grpSpPr>
          <a:xfrm>
            <a:off x="2553580" y="2740964"/>
            <a:ext cx="7084841" cy="2876065"/>
            <a:chOff x="2361000" y="2946912"/>
            <a:chExt cx="7084841" cy="2488560"/>
          </a:xfrm>
        </p:grpSpPr>
        <p:sp>
          <p:nvSpPr>
            <p:cNvPr id="22" name="圓角矩形 21"/>
            <p:cNvSpPr/>
            <p:nvPr/>
          </p:nvSpPr>
          <p:spPr>
            <a:xfrm>
              <a:off x="2361000" y="2946912"/>
              <a:ext cx="7084841" cy="2488560"/>
            </a:xfrm>
            <a:prstGeom prst="roundRect">
              <a:avLst>
                <a:gd name="adj" fmla="val 50000"/>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latin typeface="Arial" panose="020B0604020202020204" pitchFamily="34" charset="0"/>
                <a:cs typeface="Arial" panose="020B0604020202020204" pitchFamily="34" charset="0"/>
              </a:endParaRPr>
            </a:p>
          </p:txBody>
        </p:sp>
        <p:sp>
          <p:nvSpPr>
            <p:cNvPr id="23" name="矩形 22"/>
            <p:cNvSpPr/>
            <p:nvPr/>
          </p:nvSpPr>
          <p:spPr>
            <a:xfrm>
              <a:off x="3094318" y="3169482"/>
              <a:ext cx="5798299" cy="2043419"/>
            </a:xfrm>
            <a:prstGeom prst="rect">
              <a:avLst/>
            </a:prstGeom>
          </p:spPr>
          <p:txBody>
            <a:bodyPr wrap="square">
              <a:spAutoFit/>
            </a:bodyPr>
            <a:lstStyle/>
            <a:p>
              <a:pPr marL="12700" marR="5080" algn="ctr">
                <a:lnSpc>
                  <a:spcPts val="4500"/>
                </a:lnSpc>
                <a:spcBef>
                  <a:spcPts val="100"/>
                </a:spcBef>
              </a:pPr>
              <a:r>
                <a:rPr lang="en-US" altLang="zh-TW" sz="3600" b="1" spc="-5" dirty="0">
                  <a:solidFill>
                    <a:srgbClr val="034EA1"/>
                  </a:solidFill>
                  <a:latin typeface="Arial" panose="020B0604020202020204" pitchFamily="34" charset="0"/>
                  <a:ea typeface="Noto Sans HK" panose="020B0500000000000000" pitchFamily="34" charset="-120"/>
                  <a:cs typeface="Arial" panose="020B0604020202020204" pitchFamily="34" charset="0"/>
                </a:rPr>
                <a:t>Please discuss in groups on the methods to reduce food waste and benefits of recycling food waste</a:t>
              </a:r>
              <a:endParaRPr lang="zh-TW" altLang="en-US" sz="3600" b="1" spc="-5" dirty="0">
                <a:solidFill>
                  <a:srgbClr val="034EA1"/>
                </a:solidFill>
                <a:latin typeface="Arial" panose="020B0604020202020204" pitchFamily="34" charset="0"/>
                <a:ea typeface="Noto Sans HK" panose="020B0500000000000000" pitchFamily="34" charset="-120"/>
                <a:cs typeface="Arial" panose="020B0604020202020204" pitchFamily="34" charset="0"/>
              </a:endParaRPr>
            </a:p>
          </p:txBody>
        </p:sp>
      </p:grpSp>
      <p:sp>
        <p:nvSpPr>
          <p:cNvPr id="10" name="Freeform 16">
            <a:extLst>
              <a:ext uri="{FF2B5EF4-FFF2-40B4-BE49-F238E27FC236}">
                <a16:creationId xmlns:a16="http://schemas.microsoft.com/office/drawing/2014/main" id="{2F3AD6F1-8BE0-23E3-8B9B-2A4A93ECF023}"/>
              </a:ext>
            </a:extLst>
          </p:cNvPr>
          <p:cNvSpPr/>
          <p:nvPr/>
        </p:nvSpPr>
        <p:spPr>
          <a:xfrm rot="1402170">
            <a:off x="718992" y="4829822"/>
            <a:ext cx="1722356" cy="1830148"/>
          </a:xfrm>
          <a:custGeom>
            <a:avLst/>
            <a:gdLst/>
            <a:ahLst/>
            <a:cxnLst/>
            <a:rect l="l" t="t" r="r" b="b"/>
            <a:pathLst>
              <a:path w="3290327" h="3597774">
                <a:moveTo>
                  <a:pt x="0" y="0"/>
                </a:moveTo>
                <a:lnTo>
                  <a:pt x="3290328" y="0"/>
                </a:lnTo>
                <a:lnTo>
                  <a:pt x="3290328" y="3597774"/>
                </a:lnTo>
                <a:lnTo>
                  <a:pt x="0" y="359777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zh-HK" altLang="en-US">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11967920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2400" dirty="0"/>
              <a:t>Methods</a:t>
            </a:r>
            <a:r>
              <a:rPr lang="en-US" altLang="zh-TW" sz="2800" dirty="0"/>
              <a:t> to reduce food waste </a:t>
            </a:r>
            <a:endParaRPr lang="zh-HK" altLang="en-US" sz="2800" dirty="0"/>
          </a:p>
        </p:txBody>
      </p:sp>
      <p:pic>
        <p:nvPicPr>
          <p:cNvPr id="37" name="object 16"/>
          <p:cNvPicPr/>
          <p:nvPr/>
        </p:nvPicPr>
        <p:blipFill>
          <a:blip r:embed="rId2" cstate="print"/>
          <a:stretch>
            <a:fillRect/>
          </a:stretch>
        </p:blipFill>
        <p:spPr>
          <a:xfrm>
            <a:off x="10640552" y="6166478"/>
            <a:ext cx="990658" cy="398528"/>
          </a:xfrm>
          <a:prstGeom prst="rect">
            <a:avLst/>
          </a:prstGeom>
        </p:spPr>
      </p:pic>
      <p:grpSp>
        <p:nvGrpSpPr>
          <p:cNvPr id="38" name="object 17"/>
          <p:cNvGrpSpPr/>
          <p:nvPr/>
        </p:nvGrpSpPr>
        <p:grpSpPr>
          <a:xfrm>
            <a:off x="10631633" y="4968849"/>
            <a:ext cx="1018540" cy="1144905"/>
            <a:chOff x="10631633" y="4968849"/>
            <a:chExt cx="1018540" cy="1144905"/>
          </a:xfrm>
        </p:grpSpPr>
        <p:sp>
          <p:nvSpPr>
            <p:cNvPr id="39" name="object 18"/>
            <p:cNvSpPr/>
            <p:nvPr/>
          </p:nvSpPr>
          <p:spPr>
            <a:xfrm>
              <a:off x="10631627" y="5610694"/>
              <a:ext cx="1018540" cy="502920"/>
            </a:xfrm>
            <a:custGeom>
              <a:avLst/>
              <a:gdLst/>
              <a:ahLst/>
              <a:cxnLst/>
              <a:rect l="l" t="t" r="r" b="b"/>
              <a:pathLst>
                <a:path w="1018540" h="502920">
                  <a:moveTo>
                    <a:pt x="505790" y="106324"/>
                  </a:moveTo>
                  <a:lnTo>
                    <a:pt x="466775" y="70802"/>
                  </a:lnTo>
                  <a:lnTo>
                    <a:pt x="459308" y="110566"/>
                  </a:lnTo>
                  <a:lnTo>
                    <a:pt x="444106" y="90373"/>
                  </a:lnTo>
                  <a:lnTo>
                    <a:pt x="408114" y="55079"/>
                  </a:lnTo>
                  <a:lnTo>
                    <a:pt x="376339" y="33401"/>
                  </a:lnTo>
                  <a:lnTo>
                    <a:pt x="341147" y="16637"/>
                  </a:lnTo>
                  <a:lnTo>
                    <a:pt x="303314" y="5461"/>
                  </a:lnTo>
                  <a:lnTo>
                    <a:pt x="263486" y="330"/>
                  </a:lnTo>
                  <a:lnTo>
                    <a:pt x="251206" y="12"/>
                  </a:lnTo>
                  <a:lnTo>
                    <a:pt x="206057" y="4064"/>
                  </a:lnTo>
                  <a:lnTo>
                    <a:pt x="163550" y="15735"/>
                  </a:lnTo>
                  <a:lnTo>
                    <a:pt x="124421" y="34315"/>
                  </a:lnTo>
                  <a:lnTo>
                    <a:pt x="89357" y="59093"/>
                  </a:lnTo>
                  <a:lnTo>
                    <a:pt x="59080" y="89369"/>
                  </a:lnTo>
                  <a:lnTo>
                    <a:pt x="34302" y="124434"/>
                  </a:lnTo>
                  <a:lnTo>
                    <a:pt x="15722" y="163563"/>
                  </a:lnTo>
                  <a:lnTo>
                    <a:pt x="4051" y="206070"/>
                  </a:lnTo>
                  <a:lnTo>
                    <a:pt x="0" y="251218"/>
                  </a:lnTo>
                  <a:lnTo>
                    <a:pt x="4051" y="296379"/>
                  </a:lnTo>
                  <a:lnTo>
                    <a:pt x="15722" y="338874"/>
                  </a:lnTo>
                  <a:lnTo>
                    <a:pt x="34302" y="378015"/>
                  </a:lnTo>
                  <a:lnTo>
                    <a:pt x="59080" y="413080"/>
                  </a:lnTo>
                  <a:lnTo>
                    <a:pt x="89357" y="443357"/>
                  </a:lnTo>
                  <a:lnTo>
                    <a:pt x="124421" y="468134"/>
                  </a:lnTo>
                  <a:lnTo>
                    <a:pt x="163550" y="486714"/>
                  </a:lnTo>
                  <a:lnTo>
                    <a:pt x="206057" y="498386"/>
                  </a:lnTo>
                  <a:lnTo>
                    <a:pt x="251206" y="502437"/>
                  </a:lnTo>
                  <a:lnTo>
                    <a:pt x="283743" y="500329"/>
                  </a:lnTo>
                  <a:lnTo>
                    <a:pt x="315023" y="494207"/>
                  </a:lnTo>
                  <a:lnTo>
                    <a:pt x="344779" y="484327"/>
                  </a:lnTo>
                  <a:lnTo>
                    <a:pt x="372757" y="470979"/>
                  </a:lnTo>
                  <a:lnTo>
                    <a:pt x="372757" y="492721"/>
                  </a:lnTo>
                  <a:lnTo>
                    <a:pt x="493318" y="492721"/>
                  </a:lnTo>
                  <a:lnTo>
                    <a:pt x="493318" y="245148"/>
                  </a:lnTo>
                  <a:lnTo>
                    <a:pt x="246037" y="245148"/>
                  </a:lnTo>
                  <a:lnTo>
                    <a:pt x="246037" y="335356"/>
                  </a:lnTo>
                  <a:lnTo>
                    <a:pt x="244017" y="335648"/>
                  </a:lnTo>
                  <a:lnTo>
                    <a:pt x="190169" y="307809"/>
                  </a:lnTo>
                  <a:lnTo>
                    <a:pt x="168630" y="251218"/>
                  </a:lnTo>
                  <a:lnTo>
                    <a:pt x="175183" y="218846"/>
                  </a:lnTo>
                  <a:lnTo>
                    <a:pt x="193040" y="192366"/>
                  </a:lnTo>
                  <a:lnTo>
                    <a:pt x="219506" y="174510"/>
                  </a:lnTo>
                  <a:lnTo>
                    <a:pt x="251879" y="167957"/>
                  </a:lnTo>
                  <a:lnTo>
                    <a:pt x="277393" y="171958"/>
                  </a:lnTo>
                  <a:lnTo>
                    <a:pt x="299720" y="183121"/>
                  </a:lnTo>
                  <a:lnTo>
                    <a:pt x="317601" y="200190"/>
                  </a:lnTo>
                  <a:lnTo>
                    <a:pt x="329793" y="221894"/>
                  </a:lnTo>
                  <a:lnTo>
                    <a:pt x="372872" y="209702"/>
                  </a:lnTo>
                  <a:lnTo>
                    <a:pt x="354584" y="175006"/>
                  </a:lnTo>
                  <a:lnTo>
                    <a:pt x="326948" y="147662"/>
                  </a:lnTo>
                  <a:lnTo>
                    <a:pt x="292023" y="129743"/>
                  </a:lnTo>
                  <a:lnTo>
                    <a:pt x="251879" y="123304"/>
                  </a:lnTo>
                  <a:lnTo>
                    <a:pt x="202095" y="133362"/>
                  </a:lnTo>
                  <a:lnTo>
                    <a:pt x="161442" y="160769"/>
                  </a:lnTo>
                  <a:lnTo>
                    <a:pt x="134023" y="201434"/>
                  </a:lnTo>
                  <a:lnTo>
                    <a:pt x="123977" y="251218"/>
                  </a:lnTo>
                  <a:lnTo>
                    <a:pt x="134023" y="301015"/>
                  </a:lnTo>
                  <a:lnTo>
                    <a:pt x="161442" y="341680"/>
                  </a:lnTo>
                  <a:lnTo>
                    <a:pt x="202095" y="369087"/>
                  </a:lnTo>
                  <a:lnTo>
                    <a:pt x="251879" y="379145"/>
                  </a:lnTo>
                  <a:lnTo>
                    <a:pt x="279374" y="376174"/>
                  </a:lnTo>
                  <a:lnTo>
                    <a:pt x="304800" y="367677"/>
                  </a:lnTo>
                  <a:lnTo>
                    <a:pt x="327520" y="354317"/>
                  </a:lnTo>
                  <a:lnTo>
                    <a:pt x="346938" y="336715"/>
                  </a:lnTo>
                  <a:lnTo>
                    <a:pt x="290690" y="336715"/>
                  </a:lnTo>
                  <a:lnTo>
                    <a:pt x="290690" y="289814"/>
                  </a:lnTo>
                  <a:lnTo>
                    <a:pt x="448678" y="289814"/>
                  </a:lnTo>
                  <a:lnTo>
                    <a:pt x="448678" y="448068"/>
                  </a:lnTo>
                  <a:lnTo>
                    <a:pt x="404012" y="448068"/>
                  </a:lnTo>
                  <a:lnTo>
                    <a:pt x="404012" y="389928"/>
                  </a:lnTo>
                  <a:lnTo>
                    <a:pt x="372694" y="418096"/>
                  </a:lnTo>
                  <a:lnTo>
                    <a:pt x="336130" y="439470"/>
                  </a:lnTo>
                  <a:lnTo>
                    <a:pt x="295300" y="453034"/>
                  </a:lnTo>
                  <a:lnTo>
                    <a:pt x="251206" y="457784"/>
                  </a:lnTo>
                  <a:lnTo>
                    <a:pt x="203911" y="452323"/>
                  </a:lnTo>
                  <a:lnTo>
                    <a:pt x="160464" y="436753"/>
                  </a:lnTo>
                  <a:lnTo>
                    <a:pt x="122110" y="412343"/>
                  </a:lnTo>
                  <a:lnTo>
                    <a:pt x="90106" y="380339"/>
                  </a:lnTo>
                  <a:lnTo>
                    <a:pt x="65697" y="341972"/>
                  </a:lnTo>
                  <a:lnTo>
                    <a:pt x="50139" y="298526"/>
                  </a:lnTo>
                  <a:lnTo>
                    <a:pt x="44678" y="251218"/>
                  </a:lnTo>
                  <a:lnTo>
                    <a:pt x="50139" y="203911"/>
                  </a:lnTo>
                  <a:lnTo>
                    <a:pt x="65697" y="160464"/>
                  </a:lnTo>
                  <a:lnTo>
                    <a:pt x="90106" y="122110"/>
                  </a:lnTo>
                  <a:lnTo>
                    <a:pt x="122110" y="90106"/>
                  </a:lnTo>
                  <a:lnTo>
                    <a:pt x="160464" y="65697"/>
                  </a:lnTo>
                  <a:lnTo>
                    <a:pt x="203911" y="50139"/>
                  </a:lnTo>
                  <a:lnTo>
                    <a:pt x="251206" y="44678"/>
                  </a:lnTo>
                  <a:lnTo>
                    <a:pt x="269163" y="45453"/>
                  </a:lnTo>
                  <a:lnTo>
                    <a:pt x="308190" y="52654"/>
                  </a:lnTo>
                  <a:lnTo>
                    <a:pt x="344589" y="67056"/>
                  </a:lnTo>
                  <a:lnTo>
                    <a:pt x="385318" y="94361"/>
                  </a:lnTo>
                  <a:lnTo>
                    <a:pt x="416534" y="127673"/>
                  </a:lnTo>
                  <a:lnTo>
                    <a:pt x="429285" y="146812"/>
                  </a:lnTo>
                  <a:lnTo>
                    <a:pt x="386359" y="159118"/>
                  </a:lnTo>
                  <a:lnTo>
                    <a:pt x="425373" y="194640"/>
                  </a:lnTo>
                  <a:lnTo>
                    <a:pt x="493052" y="175615"/>
                  </a:lnTo>
                  <a:lnTo>
                    <a:pt x="505790" y="106324"/>
                  </a:lnTo>
                  <a:close/>
                </a:path>
                <a:path w="1018540" h="502920">
                  <a:moveTo>
                    <a:pt x="895451" y="251218"/>
                  </a:moveTo>
                  <a:lnTo>
                    <a:pt x="885393" y="201422"/>
                  </a:lnTo>
                  <a:lnTo>
                    <a:pt x="862825" y="167957"/>
                  </a:lnTo>
                  <a:lnTo>
                    <a:pt x="857986" y="160769"/>
                  </a:lnTo>
                  <a:lnTo>
                    <a:pt x="850785" y="155917"/>
                  </a:lnTo>
                  <a:lnTo>
                    <a:pt x="850785" y="251218"/>
                  </a:lnTo>
                  <a:lnTo>
                    <a:pt x="844232" y="283591"/>
                  </a:lnTo>
                  <a:lnTo>
                    <a:pt x="826376" y="310070"/>
                  </a:lnTo>
                  <a:lnTo>
                    <a:pt x="799909" y="327939"/>
                  </a:lnTo>
                  <a:lnTo>
                    <a:pt x="767537" y="334492"/>
                  </a:lnTo>
                  <a:lnTo>
                    <a:pt x="735152" y="327939"/>
                  </a:lnTo>
                  <a:lnTo>
                    <a:pt x="708685" y="310070"/>
                  </a:lnTo>
                  <a:lnTo>
                    <a:pt x="690816" y="283591"/>
                  </a:lnTo>
                  <a:lnTo>
                    <a:pt x="684276" y="251218"/>
                  </a:lnTo>
                  <a:lnTo>
                    <a:pt x="690816" y="218846"/>
                  </a:lnTo>
                  <a:lnTo>
                    <a:pt x="708685" y="192366"/>
                  </a:lnTo>
                  <a:lnTo>
                    <a:pt x="735152" y="174510"/>
                  </a:lnTo>
                  <a:lnTo>
                    <a:pt x="767537" y="167957"/>
                  </a:lnTo>
                  <a:lnTo>
                    <a:pt x="799909" y="174510"/>
                  </a:lnTo>
                  <a:lnTo>
                    <a:pt x="826376" y="192366"/>
                  </a:lnTo>
                  <a:lnTo>
                    <a:pt x="844232" y="218846"/>
                  </a:lnTo>
                  <a:lnTo>
                    <a:pt x="850785" y="251218"/>
                  </a:lnTo>
                  <a:lnTo>
                    <a:pt x="850785" y="155917"/>
                  </a:lnTo>
                  <a:lnTo>
                    <a:pt x="817321" y="133350"/>
                  </a:lnTo>
                  <a:lnTo>
                    <a:pt x="767537" y="123304"/>
                  </a:lnTo>
                  <a:lnTo>
                    <a:pt x="717740" y="133350"/>
                  </a:lnTo>
                  <a:lnTo>
                    <a:pt x="677075" y="160769"/>
                  </a:lnTo>
                  <a:lnTo>
                    <a:pt x="649655" y="201422"/>
                  </a:lnTo>
                  <a:lnTo>
                    <a:pt x="639610" y="251218"/>
                  </a:lnTo>
                  <a:lnTo>
                    <a:pt x="649655" y="301015"/>
                  </a:lnTo>
                  <a:lnTo>
                    <a:pt x="677075" y="341680"/>
                  </a:lnTo>
                  <a:lnTo>
                    <a:pt x="717740" y="369087"/>
                  </a:lnTo>
                  <a:lnTo>
                    <a:pt x="767537" y="379145"/>
                  </a:lnTo>
                  <a:lnTo>
                    <a:pt x="817321" y="369087"/>
                  </a:lnTo>
                  <a:lnTo>
                    <a:pt x="857986" y="341680"/>
                  </a:lnTo>
                  <a:lnTo>
                    <a:pt x="862825" y="334492"/>
                  </a:lnTo>
                  <a:lnTo>
                    <a:pt x="885393" y="301015"/>
                  </a:lnTo>
                  <a:lnTo>
                    <a:pt x="895451" y="251218"/>
                  </a:lnTo>
                  <a:close/>
                </a:path>
                <a:path w="1018540" h="502920">
                  <a:moveTo>
                    <a:pt x="1018032" y="251218"/>
                  </a:moveTo>
                  <a:lnTo>
                    <a:pt x="1013993" y="206070"/>
                  </a:lnTo>
                  <a:lnTo>
                    <a:pt x="1002322" y="163563"/>
                  </a:lnTo>
                  <a:lnTo>
                    <a:pt x="983742" y="124421"/>
                  </a:lnTo>
                  <a:lnTo>
                    <a:pt x="973391" y="109791"/>
                  </a:lnTo>
                  <a:lnTo>
                    <a:pt x="973391" y="251218"/>
                  </a:lnTo>
                  <a:lnTo>
                    <a:pt x="967930" y="298526"/>
                  </a:lnTo>
                  <a:lnTo>
                    <a:pt x="952373" y="341985"/>
                  </a:lnTo>
                  <a:lnTo>
                    <a:pt x="927963" y="380339"/>
                  </a:lnTo>
                  <a:lnTo>
                    <a:pt x="895959" y="412343"/>
                  </a:lnTo>
                  <a:lnTo>
                    <a:pt x="857605" y="436753"/>
                  </a:lnTo>
                  <a:lnTo>
                    <a:pt x="814158" y="452310"/>
                  </a:lnTo>
                  <a:lnTo>
                    <a:pt x="766851" y="457771"/>
                  </a:lnTo>
                  <a:lnTo>
                    <a:pt x="719556" y="452310"/>
                  </a:lnTo>
                  <a:lnTo>
                    <a:pt x="676109" y="436753"/>
                  </a:lnTo>
                  <a:lnTo>
                    <a:pt x="637755" y="412343"/>
                  </a:lnTo>
                  <a:lnTo>
                    <a:pt x="605751" y="380339"/>
                  </a:lnTo>
                  <a:lnTo>
                    <a:pt x="581342" y="341985"/>
                  </a:lnTo>
                  <a:lnTo>
                    <a:pt x="565785" y="298526"/>
                  </a:lnTo>
                  <a:lnTo>
                    <a:pt x="560311" y="251218"/>
                  </a:lnTo>
                  <a:lnTo>
                    <a:pt x="565785" y="203923"/>
                  </a:lnTo>
                  <a:lnTo>
                    <a:pt x="581342" y="160464"/>
                  </a:lnTo>
                  <a:lnTo>
                    <a:pt x="605751" y="122110"/>
                  </a:lnTo>
                  <a:lnTo>
                    <a:pt x="637755" y="90106"/>
                  </a:lnTo>
                  <a:lnTo>
                    <a:pt x="676109" y="65697"/>
                  </a:lnTo>
                  <a:lnTo>
                    <a:pt x="719556" y="50139"/>
                  </a:lnTo>
                  <a:lnTo>
                    <a:pt x="766851" y="44665"/>
                  </a:lnTo>
                  <a:lnTo>
                    <a:pt x="814158" y="50139"/>
                  </a:lnTo>
                  <a:lnTo>
                    <a:pt x="857605" y="65697"/>
                  </a:lnTo>
                  <a:lnTo>
                    <a:pt x="895959" y="90106"/>
                  </a:lnTo>
                  <a:lnTo>
                    <a:pt x="927963" y="122110"/>
                  </a:lnTo>
                  <a:lnTo>
                    <a:pt x="952373" y="160464"/>
                  </a:lnTo>
                  <a:lnTo>
                    <a:pt x="967930" y="203923"/>
                  </a:lnTo>
                  <a:lnTo>
                    <a:pt x="973391" y="251218"/>
                  </a:lnTo>
                  <a:lnTo>
                    <a:pt x="973391" y="109791"/>
                  </a:lnTo>
                  <a:lnTo>
                    <a:pt x="928687" y="59093"/>
                  </a:lnTo>
                  <a:lnTo>
                    <a:pt x="893635" y="34302"/>
                  </a:lnTo>
                  <a:lnTo>
                    <a:pt x="854494" y="15722"/>
                  </a:lnTo>
                  <a:lnTo>
                    <a:pt x="811999" y="4051"/>
                  </a:lnTo>
                  <a:lnTo>
                    <a:pt x="766851" y="0"/>
                  </a:lnTo>
                  <a:lnTo>
                    <a:pt x="721702" y="4051"/>
                  </a:lnTo>
                  <a:lnTo>
                    <a:pt x="679196" y="15722"/>
                  </a:lnTo>
                  <a:lnTo>
                    <a:pt x="640067" y="34302"/>
                  </a:lnTo>
                  <a:lnTo>
                    <a:pt x="605002" y="59093"/>
                  </a:lnTo>
                  <a:lnTo>
                    <a:pt x="574725" y="89369"/>
                  </a:lnTo>
                  <a:lnTo>
                    <a:pt x="549948" y="124421"/>
                  </a:lnTo>
                  <a:lnTo>
                    <a:pt x="531368" y="163563"/>
                  </a:lnTo>
                  <a:lnTo>
                    <a:pt x="519696" y="206070"/>
                  </a:lnTo>
                  <a:lnTo>
                    <a:pt x="515645" y="251218"/>
                  </a:lnTo>
                  <a:lnTo>
                    <a:pt x="519696" y="296379"/>
                  </a:lnTo>
                  <a:lnTo>
                    <a:pt x="531368" y="338874"/>
                  </a:lnTo>
                  <a:lnTo>
                    <a:pt x="549948" y="378015"/>
                  </a:lnTo>
                  <a:lnTo>
                    <a:pt x="574725" y="413067"/>
                  </a:lnTo>
                  <a:lnTo>
                    <a:pt x="605002" y="443344"/>
                  </a:lnTo>
                  <a:lnTo>
                    <a:pt x="640067" y="468134"/>
                  </a:lnTo>
                  <a:lnTo>
                    <a:pt x="679196" y="486714"/>
                  </a:lnTo>
                  <a:lnTo>
                    <a:pt x="721702" y="498386"/>
                  </a:lnTo>
                  <a:lnTo>
                    <a:pt x="766851" y="502424"/>
                  </a:lnTo>
                  <a:lnTo>
                    <a:pt x="811999" y="498386"/>
                  </a:lnTo>
                  <a:lnTo>
                    <a:pt x="854494" y="486714"/>
                  </a:lnTo>
                  <a:lnTo>
                    <a:pt x="893635" y="468134"/>
                  </a:lnTo>
                  <a:lnTo>
                    <a:pt x="908278" y="457771"/>
                  </a:lnTo>
                  <a:lnTo>
                    <a:pt x="928687" y="443344"/>
                  </a:lnTo>
                  <a:lnTo>
                    <a:pt x="958964" y="413067"/>
                  </a:lnTo>
                  <a:lnTo>
                    <a:pt x="983742" y="378015"/>
                  </a:lnTo>
                  <a:lnTo>
                    <a:pt x="1002322" y="338874"/>
                  </a:lnTo>
                  <a:lnTo>
                    <a:pt x="1013993" y="296379"/>
                  </a:lnTo>
                  <a:lnTo>
                    <a:pt x="1018032" y="251218"/>
                  </a:lnTo>
                  <a:close/>
                </a:path>
              </a:pathLst>
            </a:custGeom>
            <a:solidFill>
              <a:srgbClr val="00BABB"/>
            </a:solidFill>
          </p:spPr>
          <p:txBody>
            <a:bodyPr wrap="square" lIns="0" tIns="0" rIns="0" bIns="0" rtlCol="0"/>
            <a:lstStyle/>
            <a:p>
              <a:endParaRPr>
                <a:latin typeface="Arial" panose="020B0604020202020204" pitchFamily="34" charset="0"/>
                <a:cs typeface="Arial" panose="020B0604020202020204" pitchFamily="34" charset="0"/>
              </a:endParaRPr>
            </a:p>
          </p:txBody>
        </p:sp>
        <p:pic>
          <p:nvPicPr>
            <p:cNvPr id="40" name="object 19"/>
            <p:cNvPicPr/>
            <p:nvPr/>
          </p:nvPicPr>
          <p:blipFill>
            <a:blip r:embed="rId3" cstate="print"/>
            <a:stretch>
              <a:fillRect/>
            </a:stretch>
          </p:blipFill>
          <p:spPr>
            <a:xfrm>
              <a:off x="10649775" y="4968849"/>
              <a:ext cx="966177" cy="672439"/>
            </a:xfrm>
            <a:prstGeom prst="rect">
              <a:avLst/>
            </a:prstGeom>
          </p:spPr>
        </p:pic>
      </p:grpSp>
      <p:pic>
        <p:nvPicPr>
          <p:cNvPr id="10" name="圖片 9">
            <a:extLst>
              <a:ext uri="{FF2B5EF4-FFF2-40B4-BE49-F238E27FC236}">
                <a16:creationId xmlns:a16="http://schemas.microsoft.com/office/drawing/2014/main" id="{5D82EF95-A5D3-FA4A-CB04-AA44059F1444}"/>
              </a:ext>
            </a:extLst>
          </p:cNvPr>
          <p:cNvPicPr>
            <a:picLocks noChangeAspect="1"/>
          </p:cNvPicPr>
          <p:nvPr/>
        </p:nvPicPr>
        <p:blipFill>
          <a:blip r:embed="rId4"/>
          <a:srcRect t="1260"/>
          <a:stretch/>
        </p:blipFill>
        <p:spPr>
          <a:xfrm>
            <a:off x="2183590" y="1784723"/>
            <a:ext cx="3291793" cy="4654564"/>
          </a:xfrm>
          <a:prstGeom prst="rect">
            <a:avLst/>
          </a:prstGeom>
        </p:spPr>
      </p:pic>
      <p:pic>
        <p:nvPicPr>
          <p:cNvPr id="12" name="圖片 11">
            <a:extLst>
              <a:ext uri="{FF2B5EF4-FFF2-40B4-BE49-F238E27FC236}">
                <a16:creationId xmlns:a16="http://schemas.microsoft.com/office/drawing/2014/main" id="{D33EE00B-6D9D-78C9-ABC7-E0BAA0EAAA46}"/>
              </a:ext>
            </a:extLst>
          </p:cNvPr>
          <p:cNvPicPr>
            <a:picLocks noChangeAspect="1"/>
          </p:cNvPicPr>
          <p:nvPr/>
        </p:nvPicPr>
        <p:blipFill>
          <a:blip r:embed="rId5"/>
          <a:srcRect t="161" b="-1"/>
          <a:stretch/>
        </p:blipFill>
        <p:spPr>
          <a:xfrm>
            <a:off x="5790577" y="1784723"/>
            <a:ext cx="3291793" cy="4654564"/>
          </a:xfrm>
          <a:prstGeom prst="rect">
            <a:avLst/>
          </a:prstGeom>
        </p:spPr>
      </p:pic>
    </p:spTree>
    <p:extLst>
      <p:ext uri="{BB962C8B-B14F-4D97-AF65-F5344CB8AC3E}">
        <p14:creationId xmlns:p14="http://schemas.microsoft.com/office/powerpoint/2010/main" val="14439945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object 19">
            <a:extLst>
              <a:ext uri="{FF2B5EF4-FFF2-40B4-BE49-F238E27FC236}">
                <a16:creationId xmlns:a16="http://schemas.microsoft.com/office/drawing/2014/main" id="{6386FFAD-C979-41FF-B020-44F3C5E1E26E}"/>
              </a:ext>
            </a:extLst>
          </p:cNvPr>
          <p:cNvSpPr/>
          <p:nvPr/>
        </p:nvSpPr>
        <p:spPr>
          <a:xfrm>
            <a:off x="2206475" y="2515554"/>
            <a:ext cx="7779384" cy="3152517"/>
          </a:xfrm>
          <a:custGeom>
            <a:avLst/>
            <a:gdLst/>
            <a:ahLst/>
            <a:cxnLst/>
            <a:rect l="l" t="t" r="r" b="b"/>
            <a:pathLst>
              <a:path w="7779384" h="4391660">
                <a:moveTo>
                  <a:pt x="7599045" y="0"/>
                </a:moveTo>
                <a:lnTo>
                  <a:pt x="180009" y="0"/>
                </a:lnTo>
                <a:lnTo>
                  <a:pt x="132156" y="6430"/>
                </a:lnTo>
                <a:lnTo>
                  <a:pt x="89155" y="24576"/>
                </a:lnTo>
                <a:lnTo>
                  <a:pt x="52724" y="52724"/>
                </a:lnTo>
                <a:lnTo>
                  <a:pt x="24576" y="89155"/>
                </a:lnTo>
                <a:lnTo>
                  <a:pt x="6430" y="132156"/>
                </a:lnTo>
                <a:lnTo>
                  <a:pt x="0" y="180009"/>
                </a:lnTo>
                <a:lnTo>
                  <a:pt x="0" y="4211281"/>
                </a:lnTo>
                <a:lnTo>
                  <a:pt x="6430" y="4259129"/>
                </a:lnTo>
                <a:lnTo>
                  <a:pt x="24576" y="4302126"/>
                </a:lnTo>
                <a:lnTo>
                  <a:pt x="52724" y="4338556"/>
                </a:lnTo>
                <a:lnTo>
                  <a:pt x="89155" y="4366702"/>
                </a:lnTo>
                <a:lnTo>
                  <a:pt x="132156" y="4384848"/>
                </a:lnTo>
                <a:lnTo>
                  <a:pt x="180009" y="4391279"/>
                </a:lnTo>
                <a:lnTo>
                  <a:pt x="7599045" y="4391279"/>
                </a:lnTo>
                <a:lnTo>
                  <a:pt x="7646897" y="4384848"/>
                </a:lnTo>
                <a:lnTo>
                  <a:pt x="7689895" y="4366702"/>
                </a:lnTo>
                <a:lnTo>
                  <a:pt x="7726324" y="4338556"/>
                </a:lnTo>
                <a:lnTo>
                  <a:pt x="7754468" y="4302126"/>
                </a:lnTo>
                <a:lnTo>
                  <a:pt x="7772612" y="4259129"/>
                </a:lnTo>
                <a:lnTo>
                  <a:pt x="7779042" y="4211281"/>
                </a:lnTo>
                <a:lnTo>
                  <a:pt x="7779042" y="180009"/>
                </a:lnTo>
                <a:lnTo>
                  <a:pt x="7772612" y="132156"/>
                </a:lnTo>
                <a:lnTo>
                  <a:pt x="7754468" y="89155"/>
                </a:lnTo>
                <a:lnTo>
                  <a:pt x="7726324" y="52724"/>
                </a:lnTo>
                <a:lnTo>
                  <a:pt x="7689895" y="24576"/>
                </a:lnTo>
                <a:lnTo>
                  <a:pt x="7646897" y="6430"/>
                </a:lnTo>
                <a:lnTo>
                  <a:pt x="7599045" y="0"/>
                </a:lnTo>
                <a:close/>
              </a:path>
            </a:pathLst>
          </a:custGeom>
          <a:solidFill>
            <a:srgbClr val="ECECEC"/>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2" name="標題 1"/>
          <p:cNvSpPr>
            <a:spLocks noGrp="1"/>
          </p:cNvSpPr>
          <p:nvPr>
            <p:ph type="title"/>
          </p:nvPr>
        </p:nvSpPr>
        <p:spPr/>
        <p:txBody>
          <a:bodyPr/>
          <a:lstStyle/>
          <a:p>
            <a:r>
              <a:rPr lang="en-US" altLang="zh-TW" sz="2400" dirty="0"/>
              <a:t>Benefits of recycling food waste</a:t>
            </a:r>
            <a:endParaRPr lang="zh-HK" altLang="en-US" sz="2400" dirty="0"/>
          </a:p>
        </p:txBody>
      </p:sp>
      <p:pic>
        <p:nvPicPr>
          <p:cNvPr id="9" name="object 14"/>
          <p:cNvPicPr/>
          <p:nvPr/>
        </p:nvPicPr>
        <p:blipFill>
          <a:blip r:embed="rId2" cstate="print"/>
          <a:stretch>
            <a:fillRect/>
          </a:stretch>
        </p:blipFill>
        <p:spPr>
          <a:xfrm>
            <a:off x="10640552" y="6166478"/>
            <a:ext cx="990658" cy="398528"/>
          </a:xfrm>
          <a:prstGeom prst="rect">
            <a:avLst/>
          </a:prstGeom>
        </p:spPr>
      </p:pic>
      <p:grpSp>
        <p:nvGrpSpPr>
          <p:cNvPr id="10" name="object 15"/>
          <p:cNvGrpSpPr/>
          <p:nvPr/>
        </p:nvGrpSpPr>
        <p:grpSpPr>
          <a:xfrm>
            <a:off x="10602150" y="4965460"/>
            <a:ext cx="1138555" cy="1148080"/>
            <a:chOff x="10602150" y="4965460"/>
            <a:chExt cx="1138555" cy="1148080"/>
          </a:xfrm>
        </p:grpSpPr>
        <p:sp>
          <p:nvSpPr>
            <p:cNvPr id="11" name="object 16"/>
            <p:cNvSpPr/>
            <p:nvPr/>
          </p:nvSpPr>
          <p:spPr>
            <a:xfrm>
              <a:off x="10631627" y="5610695"/>
              <a:ext cx="1018540" cy="502920"/>
            </a:xfrm>
            <a:custGeom>
              <a:avLst/>
              <a:gdLst/>
              <a:ahLst/>
              <a:cxnLst/>
              <a:rect l="l" t="t" r="r" b="b"/>
              <a:pathLst>
                <a:path w="1018540" h="502920">
                  <a:moveTo>
                    <a:pt x="505790" y="106324"/>
                  </a:moveTo>
                  <a:lnTo>
                    <a:pt x="466775" y="70802"/>
                  </a:lnTo>
                  <a:lnTo>
                    <a:pt x="459308" y="110566"/>
                  </a:lnTo>
                  <a:lnTo>
                    <a:pt x="444106" y="90373"/>
                  </a:lnTo>
                  <a:lnTo>
                    <a:pt x="408114" y="55079"/>
                  </a:lnTo>
                  <a:lnTo>
                    <a:pt x="376339" y="33401"/>
                  </a:lnTo>
                  <a:lnTo>
                    <a:pt x="341147" y="16637"/>
                  </a:lnTo>
                  <a:lnTo>
                    <a:pt x="303314" y="5461"/>
                  </a:lnTo>
                  <a:lnTo>
                    <a:pt x="263486" y="330"/>
                  </a:lnTo>
                  <a:lnTo>
                    <a:pt x="251206" y="12"/>
                  </a:lnTo>
                  <a:lnTo>
                    <a:pt x="206057" y="4064"/>
                  </a:lnTo>
                  <a:lnTo>
                    <a:pt x="163550" y="15735"/>
                  </a:lnTo>
                  <a:lnTo>
                    <a:pt x="124421" y="34315"/>
                  </a:lnTo>
                  <a:lnTo>
                    <a:pt x="89357" y="59093"/>
                  </a:lnTo>
                  <a:lnTo>
                    <a:pt x="59080" y="89369"/>
                  </a:lnTo>
                  <a:lnTo>
                    <a:pt x="34302" y="124434"/>
                  </a:lnTo>
                  <a:lnTo>
                    <a:pt x="15722" y="163563"/>
                  </a:lnTo>
                  <a:lnTo>
                    <a:pt x="4051" y="206070"/>
                  </a:lnTo>
                  <a:lnTo>
                    <a:pt x="0" y="251218"/>
                  </a:lnTo>
                  <a:lnTo>
                    <a:pt x="4051" y="296379"/>
                  </a:lnTo>
                  <a:lnTo>
                    <a:pt x="15722" y="338874"/>
                  </a:lnTo>
                  <a:lnTo>
                    <a:pt x="34302" y="378015"/>
                  </a:lnTo>
                  <a:lnTo>
                    <a:pt x="59080" y="413080"/>
                  </a:lnTo>
                  <a:lnTo>
                    <a:pt x="89357" y="443357"/>
                  </a:lnTo>
                  <a:lnTo>
                    <a:pt x="124421" y="468134"/>
                  </a:lnTo>
                  <a:lnTo>
                    <a:pt x="163550" y="486714"/>
                  </a:lnTo>
                  <a:lnTo>
                    <a:pt x="206057" y="498386"/>
                  </a:lnTo>
                  <a:lnTo>
                    <a:pt x="251206" y="502437"/>
                  </a:lnTo>
                  <a:lnTo>
                    <a:pt x="283743" y="500329"/>
                  </a:lnTo>
                  <a:lnTo>
                    <a:pt x="315023" y="494207"/>
                  </a:lnTo>
                  <a:lnTo>
                    <a:pt x="344779" y="484327"/>
                  </a:lnTo>
                  <a:lnTo>
                    <a:pt x="372757" y="470979"/>
                  </a:lnTo>
                  <a:lnTo>
                    <a:pt x="372757" y="492721"/>
                  </a:lnTo>
                  <a:lnTo>
                    <a:pt x="493318" y="492721"/>
                  </a:lnTo>
                  <a:lnTo>
                    <a:pt x="493318" y="245148"/>
                  </a:lnTo>
                  <a:lnTo>
                    <a:pt x="246037" y="245148"/>
                  </a:lnTo>
                  <a:lnTo>
                    <a:pt x="246037" y="335356"/>
                  </a:lnTo>
                  <a:lnTo>
                    <a:pt x="244017" y="335648"/>
                  </a:lnTo>
                  <a:lnTo>
                    <a:pt x="190169" y="307809"/>
                  </a:lnTo>
                  <a:lnTo>
                    <a:pt x="168630" y="251218"/>
                  </a:lnTo>
                  <a:lnTo>
                    <a:pt x="175183" y="218846"/>
                  </a:lnTo>
                  <a:lnTo>
                    <a:pt x="193040" y="192366"/>
                  </a:lnTo>
                  <a:lnTo>
                    <a:pt x="219506" y="174510"/>
                  </a:lnTo>
                  <a:lnTo>
                    <a:pt x="251879" y="167957"/>
                  </a:lnTo>
                  <a:lnTo>
                    <a:pt x="277393" y="171958"/>
                  </a:lnTo>
                  <a:lnTo>
                    <a:pt x="299720" y="183121"/>
                  </a:lnTo>
                  <a:lnTo>
                    <a:pt x="317601" y="200190"/>
                  </a:lnTo>
                  <a:lnTo>
                    <a:pt x="329793" y="221894"/>
                  </a:lnTo>
                  <a:lnTo>
                    <a:pt x="372872" y="209702"/>
                  </a:lnTo>
                  <a:lnTo>
                    <a:pt x="354584" y="175006"/>
                  </a:lnTo>
                  <a:lnTo>
                    <a:pt x="326948" y="147662"/>
                  </a:lnTo>
                  <a:lnTo>
                    <a:pt x="292023" y="129743"/>
                  </a:lnTo>
                  <a:lnTo>
                    <a:pt x="251879" y="123304"/>
                  </a:lnTo>
                  <a:lnTo>
                    <a:pt x="202095" y="133362"/>
                  </a:lnTo>
                  <a:lnTo>
                    <a:pt x="161442" y="160769"/>
                  </a:lnTo>
                  <a:lnTo>
                    <a:pt x="134023" y="201434"/>
                  </a:lnTo>
                  <a:lnTo>
                    <a:pt x="123977" y="251218"/>
                  </a:lnTo>
                  <a:lnTo>
                    <a:pt x="134023" y="301015"/>
                  </a:lnTo>
                  <a:lnTo>
                    <a:pt x="161442" y="341680"/>
                  </a:lnTo>
                  <a:lnTo>
                    <a:pt x="202095" y="369087"/>
                  </a:lnTo>
                  <a:lnTo>
                    <a:pt x="251879" y="379145"/>
                  </a:lnTo>
                  <a:lnTo>
                    <a:pt x="279374" y="376174"/>
                  </a:lnTo>
                  <a:lnTo>
                    <a:pt x="304800" y="367677"/>
                  </a:lnTo>
                  <a:lnTo>
                    <a:pt x="327520" y="354317"/>
                  </a:lnTo>
                  <a:lnTo>
                    <a:pt x="346938" y="336715"/>
                  </a:lnTo>
                  <a:lnTo>
                    <a:pt x="290690" y="336715"/>
                  </a:lnTo>
                  <a:lnTo>
                    <a:pt x="290690" y="289814"/>
                  </a:lnTo>
                  <a:lnTo>
                    <a:pt x="448678" y="289814"/>
                  </a:lnTo>
                  <a:lnTo>
                    <a:pt x="448678" y="448068"/>
                  </a:lnTo>
                  <a:lnTo>
                    <a:pt x="404012" y="448068"/>
                  </a:lnTo>
                  <a:lnTo>
                    <a:pt x="404012" y="389928"/>
                  </a:lnTo>
                  <a:lnTo>
                    <a:pt x="372694" y="418096"/>
                  </a:lnTo>
                  <a:lnTo>
                    <a:pt x="336130" y="439470"/>
                  </a:lnTo>
                  <a:lnTo>
                    <a:pt x="295300" y="453034"/>
                  </a:lnTo>
                  <a:lnTo>
                    <a:pt x="251206" y="457784"/>
                  </a:lnTo>
                  <a:lnTo>
                    <a:pt x="203911" y="452323"/>
                  </a:lnTo>
                  <a:lnTo>
                    <a:pt x="160464" y="436753"/>
                  </a:lnTo>
                  <a:lnTo>
                    <a:pt x="122110" y="412343"/>
                  </a:lnTo>
                  <a:lnTo>
                    <a:pt x="90106" y="380339"/>
                  </a:lnTo>
                  <a:lnTo>
                    <a:pt x="65697" y="341972"/>
                  </a:lnTo>
                  <a:lnTo>
                    <a:pt x="50139" y="298526"/>
                  </a:lnTo>
                  <a:lnTo>
                    <a:pt x="44678" y="251218"/>
                  </a:lnTo>
                  <a:lnTo>
                    <a:pt x="50139" y="203911"/>
                  </a:lnTo>
                  <a:lnTo>
                    <a:pt x="65697" y="160464"/>
                  </a:lnTo>
                  <a:lnTo>
                    <a:pt x="90106" y="122110"/>
                  </a:lnTo>
                  <a:lnTo>
                    <a:pt x="122110" y="90106"/>
                  </a:lnTo>
                  <a:lnTo>
                    <a:pt x="160464" y="65697"/>
                  </a:lnTo>
                  <a:lnTo>
                    <a:pt x="203911" y="50139"/>
                  </a:lnTo>
                  <a:lnTo>
                    <a:pt x="251206" y="44678"/>
                  </a:lnTo>
                  <a:lnTo>
                    <a:pt x="269163" y="45453"/>
                  </a:lnTo>
                  <a:lnTo>
                    <a:pt x="308190" y="52654"/>
                  </a:lnTo>
                  <a:lnTo>
                    <a:pt x="344589" y="67056"/>
                  </a:lnTo>
                  <a:lnTo>
                    <a:pt x="385318" y="94361"/>
                  </a:lnTo>
                  <a:lnTo>
                    <a:pt x="416534" y="127673"/>
                  </a:lnTo>
                  <a:lnTo>
                    <a:pt x="429285" y="146812"/>
                  </a:lnTo>
                  <a:lnTo>
                    <a:pt x="386359" y="159118"/>
                  </a:lnTo>
                  <a:lnTo>
                    <a:pt x="425373" y="194640"/>
                  </a:lnTo>
                  <a:lnTo>
                    <a:pt x="493052" y="175615"/>
                  </a:lnTo>
                  <a:lnTo>
                    <a:pt x="505790" y="106324"/>
                  </a:lnTo>
                  <a:close/>
                </a:path>
                <a:path w="1018540" h="502920">
                  <a:moveTo>
                    <a:pt x="895451" y="251218"/>
                  </a:moveTo>
                  <a:lnTo>
                    <a:pt x="885393" y="201422"/>
                  </a:lnTo>
                  <a:lnTo>
                    <a:pt x="862825" y="167957"/>
                  </a:lnTo>
                  <a:lnTo>
                    <a:pt x="857986" y="160769"/>
                  </a:lnTo>
                  <a:lnTo>
                    <a:pt x="850785" y="155917"/>
                  </a:lnTo>
                  <a:lnTo>
                    <a:pt x="850785" y="251218"/>
                  </a:lnTo>
                  <a:lnTo>
                    <a:pt x="844232" y="283591"/>
                  </a:lnTo>
                  <a:lnTo>
                    <a:pt x="826376" y="310070"/>
                  </a:lnTo>
                  <a:lnTo>
                    <a:pt x="799909" y="327939"/>
                  </a:lnTo>
                  <a:lnTo>
                    <a:pt x="767537" y="334492"/>
                  </a:lnTo>
                  <a:lnTo>
                    <a:pt x="735152" y="327939"/>
                  </a:lnTo>
                  <a:lnTo>
                    <a:pt x="708685" y="310070"/>
                  </a:lnTo>
                  <a:lnTo>
                    <a:pt x="690816" y="283591"/>
                  </a:lnTo>
                  <a:lnTo>
                    <a:pt x="684276" y="251218"/>
                  </a:lnTo>
                  <a:lnTo>
                    <a:pt x="690816" y="218846"/>
                  </a:lnTo>
                  <a:lnTo>
                    <a:pt x="708685" y="192366"/>
                  </a:lnTo>
                  <a:lnTo>
                    <a:pt x="735152" y="174510"/>
                  </a:lnTo>
                  <a:lnTo>
                    <a:pt x="767537" y="167957"/>
                  </a:lnTo>
                  <a:lnTo>
                    <a:pt x="799909" y="174510"/>
                  </a:lnTo>
                  <a:lnTo>
                    <a:pt x="826376" y="192366"/>
                  </a:lnTo>
                  <a:lnTo>
                    <a:pt x="844232" y="218846"/>
                  </a:lnTo>
                  <a:lnTo>
                    <a:pt x="850785" y="251218"/>
                  </a:lnTo>
                  <a:lnTo>
                    <a:pt x="850785" y="155917"/>
                  </a:lnTo>
                  <a:lnTo>
                    <a:pt x="817321" y="133350"/>
                  </a:lnTo>
                  <a:lnTo>
                    <a:pt x="767537" y="123304"/>
                  </a:lnTo>
                  <a:lnTo>
                    <a:pt x="717740" y="133350"/>
                  </a:lnTo>
                  <a:lnTo>
                    <a:pt x="677075" y="160769"/>
                  </a:lnTo>
                  <a:lnTo>
                    <a:pt x="649655" y="201422"/>
                  </a:lnTo>
                  <a:lnTo>
                    <a:pt x="639610" y="251218"/>
                  </a:lnTo>
                  <a:lnTo>
                    <a:pt x="649655" y="301015"/>
                  </a:lnTo>
                  <a:lnTo>
                    <a:pt x="677075" y="341680"/>
                  </a:lnTo>
                  <a:lnTo>
                    <a:pt x="717740" y="369087"/>
                  </a:lnTo>
                  <a:lnTo>
                    <a:pt x="767537" y="379145"/>
                  </a:lnTo>
                  <a:lnTo>
                    <a:pt x="817321" y="369087"/>
                  </a:lnTo>
                  <a:lnTo>
                    <a:pt x="857986" y="341680"/>
                  </a:lnTo>
                  <a:lnTo>
                    <a:pt x="862825" y="334492"/>
                  </a:lnTo>
                  <a:lnTo>
                    <a:pt x="885393" y="301015"/>
                  </a:lnTo>
                  <a:lnTo>
                    <a:pt x="895451" y="251218"/>
                  </a:lnTo>
                  <a:close/>
                </a:path>
                <a:path w="1018540" h="502920">
                  <a:moveTo>
                    <a:pt x="1018032" y="251218"/>
                  </a:moveTo>
                  <a:lnTo>
                    <a:pt x="1013993" y="206070"/>
                  </a:lnTo>
                  <a:lnTo>
                    <a:pt x="1002322" y="163563"/>
                  </a:lnTo>
                  <a:lnTo>
                    <a:pt x="983742" y="124421"/>
                  </a:lnTo>
                  <a:lnTo>
                    <a:pt x="973391" y="109791"/>
                  </a:lnTo>
                  <a:lnTo>
                    <a:pt x="973391" y="251218"/>
                  </a:lnTo>
                  <a:lnTo>
                    <a:pt x="967930" y="298526"/>
                  </a:lnTo>
                  <a:lnTo>
                    <a:pt x="952373" y="341985"/>
                  </a:lnTo>
                  <a:lnTo>
                    <a:pt x="927963" y="380339"/>
                  </a:lnTo>
                  <a:lnTo>
                    <a:pt x="895959" y="412343"/>
                  </a:lnTo>
                  <a:lnTo>
                    <a:pt x="857605" y="436753"/>
                  </a:lnTo>
                  <a:lnTo>
                    <a:pt x="814158" y="452310"/>
                  </a:lnTo>
                  <a:lnTo>
                    <a:pt x="766851" y="457771"/>
                  </a:lnTo>
                  <a:lnTo>
                    <a:pt x="719556" y="452310"/>
                  </a:lnTo>
                  <a:lnTo>
                    <a:pt x="676109" y="436753"/>
                  </a:lnTo>
                  <a:lnTo>
                    <a:pt x="637755" y="412343"/>
                  </a:lnTo>
                  <a:lnTo>
                    <a:pt x="605751" y="380339"/>
                  </a:lnTo>
                  <a:lnTo>
                    <a:pt x="581342" y="341985"/>
                  </a:lnTo>
                  <a:lnTo>
                    <a:pt x="565785" y="298526"/>
                  </a:lnTo>
                  <a:lnTo>
                    <a:pt x="560311" y="251218"/>
                  </a:lnTo>
                  <a:lnTo>
                    <a:pt x="565785" y="203923"/>
                  </a:lnTo>
                  <a:lnTo>
                    <a:pt x="581342" y="160464"/>
                  </a:lnTo>
                  <a:lnTo>
                    <a:pt x="605751" y="122110"/>
                  </a:lnTo>
                  <a:lnTo>
                    <a:pt x="637755" y="90106"/>
                  </a:lnTo>
                  <a:lnTo>
                    <a:pt x="676109" y="65697"/>
                  </a:lnTo>
                  <a:lnTo>
                    <a:pt x="719556" y="50139"/>
                  </a:lnTo>
                  <a:lnTo>
                    <a:pt x="766851" y="44665"/>
                  </a:lnTo>
                  <a:lnTo>
                    <a:pt x="814158" y="50139"/>
                  </a:lnTo>
                  <a:lnTo>
                    <a:pt x="857605" y="65697"/>
                  </a:lnTo>
                  <a:lnTo>
                    <a:pt x="895959" y="90106"/>
                  </a:lnTo>
                  <a:lnTo>
                    <a:pt x="927963" y="122110"/>
                  </a:lnTo>
                  <a:lnTo>
                    <a:pt x="952373" y="160464"/>
                  </a:lnTo>
                  <a:lnTo>
                    <a:pt x="967930" y="203923"/>
                  </a:lnTo>
                  <a:lnTo>
                    <a:pt x="973391" y="251218"/>
                  </a:lnTo>
                  <a:lnTo>
                    <a:pt x="973391" y="109791"/>
                  </a:lnTo>
                  <a:lnTo>
                    <a:pt x="928687" y="59093"/>
                  </a:lnTo>
                  <a:lnTo>
                    <a:pt x="893635" y="34302"/>
                  </a:lnTo>
                  <a:lnTo>
                    <a:pt x="854494" y="15722"/>
                  </a:lnTo>
                  <a:lnTo>
                    <a:pt x="811999" y="4051"/>
                  </a:lnTo>
                  <a:lnTo>
                    <a:pt x="766851" y="0"/>
                  </a:lnTo>
                  <a:lnTo>
                    <a:pt x="721702" y="4051"/>
                  </a:lnTo>
                  <a:lnTo>
                    <a:pt x="679196" y="15722"/>
                  </a:lnTo>
                  <a:lnTo>
                    <a:pt x="640067" y="34302"/>
                  </a:lnTo>
                  <a:lnTo>
                    <a:pt x="605002" y="59093"/>
                  </a:lnTo>
                  <a:lnTo>
                    <a:pt x="574725" y="89369"/>
                  </a:lnTo>
                  <a:lnTo>
                    <a:pt x="549948" y="124421"/>
                  </a:lnTo>
                  <a:lnTo>
                    <a:pt x="531368" y="163563"/>
                  </a:lnTo>
                  <a:lnTo>
                    <a:pt x="519696" y="206070"/>
                  </a:lnTo>
                  <a:lnTo>
                    <a:pt x="515645" y="251218"/>
                  </a:lnTo>
                  <a:lnTo>
                    <a:pt x="519696" y="296379"/>
                  </a:lnTo>
                  <a:lnTo>
                    <a:pt x="531368" y="338874"/>
                  </a:lnTo>
                  <a:lnTo>
                    <a:pt x="549948" y="378015"/>
                  </a:lnTo>
                  <a:lnTo>
                    <a:pt x="574725" y="413067"/>
                  </a:lnTo>
                  <a:lnTo>
                    <a:pt x="605002" y="443344"/>
                  </a:lnTo>
                  <a:lnTo>
                    <a:pt x="640067" y="468134"/>
                  </a:lnTo>
                  <a:lnTo>
                    <a:pt x="679196" y="486714"/>
                  </a:lnTo>
                  <a:lnTo>
                    <a:pt x="721702" y="498386"/>
                  </a:lnTo>
                  <a:lnTo>
                    <a:pt x="766851" y="502424"/>
                  </a:lnTo>
                  <a:lnTo>
                    <a:pt x="811999" y="498386"/>
                  </a:lnTo>
                  <a:lnTo>
                    <a:pt x="854494" y="486714"/>
                  </a:lnTo>
                  <a:lnTo>
                    <a:pt x="893635" y="468134"/>
                  </a:lnTo>
                  <a:lnTo>
                    <a:pt x="908278" y="457771"/>
                  </a:lnTo>
                  <a:lnTo>
                    <a:pt x="928687" y="443344"/>
                  </a:lnTo>
                  <a:lnTo>
                    <a:pt x="958964" y="413067"/>
                  </a:lnTo>
                  <a:lnTo>
                    <a:pt x="983742" y="378015"/>
                  </a:lnTo>
                  <a:lnTo>
                    <a:pt x="1002322" y="338874"/>
                  </a:lnTo>
                  <a:lnTo>
                    <a:pt x="1013993" y="296379"/>
                  </a:lnTo>
                  <a:lnTo>
                    <a:pt x="1018032" y="251218"/>
                  </a:lnTo>
                  <a:close/>
                </a:path>
              </a:pathLst>
            </a:custGeom>
            <a:solidFill>
              <a:srgbClr val="00BABB"/>
            </a:solidFill>
          </p:spPr>
          <p:txBody>
            <a:bodyPr wrap="square" lIns="0" tIns="0" rIns="0" bIns="0" rtlCol="0"/>
            <a:lstStyle/>
            <a:p>
              <a:endParaRPr>
                <a:latin typeface="Arial" panose="020B0604020202020204" pitchFamily="34" charset="0"/>
                <a:cs typeface="Arial" panose="020B0604020202020204" pitchFamily="34" charset="0"/>
              </a:endParaRPr>
            </a:p>
          </p:txBody>
        </p:sp>
        <p:pic>
          <p:nvPicPr>
            <p:cNvPr id="12" name="object 17"/>
            <p:cNvPicPr/>
            <p:nvPr/>
          </p:nvPicPr>
          <p:blipFill>
            <a:blip r:embed="rId3" cstate="print"/>
            <a:stretch>
              <a:fillRect/>
            </a:stretch>
          </p:blipFill>
          <p:spPr>
            <a:xfrm>
              <a:off x="10602150" y="4965460"/>
              <a:ext cx="1138529" cy="672447"/>
            </a:xfrm>
            <a:prstGeom prst="rect">
              <a:avLst/>
            </a:prstGeom>
          </p:spPr>
        </p:pic>
      </p:grpSp>
      <p:grpSp>
        <p:nvGrpSpPr>
          <p:cNvPr id="24" name="object 29"/>
          <p:cNvGrpSpPr/>
          <p:nvPr/>
        </p:nvGrpSpPr>
        <p:grpSpPr>
          <a:xfrm>
            <a:off x="408816" y="4082018"/>
            <a:ext cx="1527810" cy="2139315"/>
            <a:chOff x="322751" y="2164325"/>
            <a:chExt cx="1527810" cy="2139315"/>
          </a:xfrm>
        </p:grpSpPr>
        <p:pic>
          <p:nvPicPr>
            <p:cNvPr id="25" name="object 30"/>
            <p:cNvPicPr/>
            <p:nvPr/>
          </p:nvPicPr>
          <p:blipFill>
            <a:blip r:embed="rId4" cstate="print"/>
            <a:stretch>
              <a:fillRect/>
            </a:stretch>
          </p:blipFill>
          <p:spPr>
            <a:xfrm>
              <a:off x="790841" y="2819107"/>
              <a:ext cx="1059395" cy="1484058"/>
            </a:xfrm>
            <a:prstGeom prst="rect">
              <a:avLst/>
            </a:prstGeom>
          </p:spPr>
        </p:pic>
        <p:pic>
          <p:nvPicPr>
            <p:cNvPr id="26" name="object 31"/>
            <p:cNvPicPr/>
            <p:nvPr/>
          </p:nvPicPr>
          <p:blipFill>
            <a:blip r:embed="rId5" cstate="print"/>
            <a:stretch>
              <a:fillRect/>
            </a:stretch>
          </p:blipFill>
          <p:spPr>
            <a:xfrm>
              <a:off x="322751" y="2164325"/>
              <a:ext cx="1041914" cy="893080"/>
            </a:xfrm>
            <a:prstGeom prst="rect">
              <a:avLst/>
            </a:prstGeom>
          </p:spPr>
        </p:pic>
      </p:grpSp>
      <p:sp>
        <p:nvSpPr>
          <p:cNvPr id="15" name="object 20"/>
          <p:cNvSpPr/>
          <p:nvPr/>
        </p:nvSpPr>
        <p:spPr>
          <a:xfrm>
            <a:off x="2746173" y="3052973"/>
            <a:ext cx="385445" cy="385445"/>
          </a:xfrm>
          <a:custGeom>
            <a:avLst/>
            <a:gdLst/>
            <a:ahLst/>
            <a:cxnLst/>
            <a:rect l="l" t="t" r="r" b="b"/>
            <a:pathLst>
              <a:path w="385444" h="385444">
                <a:moveTo>
                  <a:pt x="297065" y="0"/>
                </a:moveTo>
                <a:lnTo>
                  <a:pt x="88023" y="0"/>
                </a:lnTo>
                <a:lnTo>
                  <a:pt x="53760" y="6919"/>
                </a:lnTo>
                <a:lnTo>
                  <a:pt x="25780" y="25787"/>
                </a:lnTo>
                <a:lnTo>
                  <a:pt x="6917" y="53771"/>
                </a:lnTo>
                <a:lnTo>
                  <a:pt x="0" y="88036"/>
                </a:lnTo>
                <a:lnTo>
                  <a:pt x="0" y="297078"/>
                </a:lnTo>
                <a:lnTo>
                  <a:pt x="6917" y="331341"/>
                </a:lnTo>
                <a:lnTo>
                  <a:pt x="25780" y="359321"/>
                </a:lnTo>
                <a:lnTo>
                  <a:pt x="53760" y="378184"/>
                </a:lnTo>
                <a:lnTo>
                  <a:pt x="88023" y="385102"/>
                </a:lnTo>
                <a:lnTo>
                  <a:pt x="297065" y="385102"/>
                </a:lnTo>
                <a:lnTo>
                  <a:pt x="331329" y="378184"/>
                </a:lnTo>
                <a:lnTo>
                  <a:pt x="359308" y="359321"/>
                </a:lnTo>
                <a:lnTo>
                  <a:pt x="378172" y="331341"/>
                </a:lnTo>
                <a:lnTo>
                  <a:pt x="385089" y="297078"/>
                </a:lnTo>
                <a:lnTo>
                  <a:pt x="385089" y="88036"/>
                </a:lnTo>
                <a:lnTo>
                  <a:pt x="378172" y="53771"/>
                </a:lnTo>
                <a:lnTo>
                  <a:pt x="359308" y="25787"/>
                </a:lnTo>
                <a:lnTo>
                  <a:pt x="331329" y="6919"/>
                </a:lnTo>
                <a:lnTo>
                  <a:pt x="297065" y="0"/>
                </a:lnTo>
                <a:close/>
              </a:path>
            </a:pathLst>
          </a:custGeom>
          <a:solidFill>
            <a:srgbClr val="034EA1"/>
          </a:solidFill>
        </p:spPr>
        <p:txBody>
          <a:bodyPr wrap="square" lIns="0" tIns="0" rIns="0" bIns="0" rtlCol="0"/>
          <a:lstStyle/>
          <a:p>
            <a:endParaRPr dirty="0">
              <a:latin typeface="Arial" panose="020B0604020202020204" pitchFamily="34" charset="0"/>
              <a:cs typeface="Arial" panose="020B0604020202020204" pitchFamily="34" charset="0"/>
            </a:endParaRPr>
          </a:p>
        </p:txBody>
      </p:sp>
      <p:sp>
        <p:nvSpPr>
          <p:cNvPr id="16" name="object 21"/>
          <p:cNvSpPr/>
          <p:nvPr/>
        </p:nvSpPr>
        <p:spPr>
          <a:xfrm>
            <a:off x="3210602" y="3245528"/>
            <a:ext cx="374015" cy="0"/>
          </a:xfrm>
          <a:custGeom>
            <a:avLst/>
            <a:gdLst/>
            <a:ahLst/>
            <a:cxnLst/>
            <a:rect l="l" t="t" r="r" b="b"/>
            <a:pathLst>
              <a:path w="374014">
                <a:moveTo>
                  <a:pt x="0" y="0"/>
                </a:moveTo>
                <a:lnTo>
                  <a:pt x="373722" y="0"/>
                </a:lnTo>
              </a:path>
            </a:pathLst>
          </a:custGeom>
          <a:ln w="14084">
            <a:solidFill>
              <a:srgbClr val="034EA1"/>
            </a:solidFill>
          </a:ln>
        </p:spPr>
        <p:txBody>
          <a:bodyPr wrap="square" lIns="0" tIns="0" rIns="0" bIns="0" rtlCol="0"/>
          <a:lstStyle/>
          <a:p>
            <a:endParaRPr>
              <a:latin typeface="Arial" panose="020B0604020202020204" pitchFamily="34" charset="0"/>
              <a:cs typeface="Arial" panose="020B0604020202020204" pitchFamily="34" charset="0"/>
            </a:endParaRPr>
          </a:p>
        </p:txBody>
      </p:sp>
      <p:sp>
        <p:nvSpPr>
          <p:cNvPr id="17" name="object 22"/>
          <p:cNvSpPr txBox="1"/>
          <p:nvPr/>
        </p:nvSpPr>
        <p:spPr>
          <a:xfrm>
            <a:off x="2799115" y="3062355"/>
            <a:ext cx="279561" cy="323807"/>
          </a:xfrm>
          <a:prstGeom prst="rect">
            <a:avLst/>
          </a:prstGeom>
        </p:spPr>
        <p:txBody>
          <a:bodyPr vert="horz" wrap="square" lIns="0" tIns="15875" rIns="0" bIns="0" rtlCol="0">
            <a:spAutoFit/>
          </a:bodyPr>
          <a:lstStyle/>
          <a:p>
            <a:pPr marL="12700">
              <a:lnSpc>
                <a:spcPct val="100000"/>
              </a:lnSpc>
              <a:spcBef>
                <a:spcPts val="125"/>
              </a:spcBef>
              <a:tabLst>
                <a:tab pos="709930" algn="l"/>
              </a:tabLst>
            </a:pPr>
            <a:r>
              <a:rPr sz="2000" b="1" spc="-50" dirty="0">
                <a:solidFill>
                  <a:srgbClr val="FFFFFF"/>
                </a:solidFill>
                <a:latin typeface="Arial" panose="020B0604020202020204" pitchFamily="34" charset="0"/>
                <a:ea typeface="Noto Sans HK" panose="020B0500000000000000" pitchFamily="34" charset="-120"/>
                <a:cs typeface="Arial" panose="020B0604020202020204" pitchFamily="34" charset="0"/>
              </a:rPr>
              <a:t>1</a:t>
            </a:r>
            <a:endParaRPr sz="2000" b="1" dirty="0">
              <a:latin typeface="Arial" panose="020B0604020202020204" pitchFamily="34" charset="0"/>
              <a:ea typeface="Noto Sans HK" panose="020B0500000000000000" pitchFamily="34" charset="-120"/>
              <a:cs typeface="Arial" panose="020B0604020202020204" pitchFamily="34" charset="0"/>
            </a:endParaRPr>
          </a:p>
        </p:txBody>
      </p:sp>
      <p:sp>
        <p:nvSpPr>
          <p:cNvPr id="5" name="矩形 4"/>
          <p:cNvSpPr/>
          <p:nvPr/>
        </p:nvSpPr>
        <p:spPr>
          <a:xfrm>
            <a:off x="3584613" y="2955837"/>
            <a:ext cx="6252516" cy="646331"/>
          </a:xfrm>
          <a:prstGeom prst="rect">
            <a:avLst/>
          </a:prstGeom>
        </p:spPr>
        <p:txBody>
          <a:bodyPr wrap="square" lIns="91440" tIns="45720" rIns="91440" bIns="45720" anchor="t">
            <a:spAutoFit/>
          </a:bodyPr>
          <a:lstStyle/>
          <a:p>
            <a:r>
              <a:rPr lang="en-US" altLang="zh-TW" b="1" spc="-5" dirty="0">
                <a:solidFill>
                  <a:srgbClr val="034EA1"/>
                </a:solidFill>
                <a:latin typeface="Arial" panose="020B0604020202020204" pitchFamily="34" charset="0"/>
                <a:ea typeface="Noto Sans HK"/>
                <a:cs typeface="Arial" panose="020B0604020202020204" pitchFamily="34" charset="0"/>
              </a:rPr>
              <a:t>Separating food waste from garbage prevents </a:t>
            </a:r>
            <a:r>
              <a:rPr lang="en-US" altLang="zh-TW" b="1" spc="-5" dirty="0" err="1">
                <a:solidFill>
                  <a:srgbClr val="034EA1"/>
                </a:solidFill>
                <a:latin typeface="Arial" panose="020B0604020202020204" pitchFamily="34" charset="0"/>
                <a:ea typeface="Noto Sans HK"/>
                <a:cs typeface="Arial" panose="020B0604020202020204" pitchFamily="34" charset="0"/>
              </a:rPr>
              <a:t>odour</a:t>
            </a:r>
            <a:r>
              <a:rPr lang="en-US" altLang="zh-TW" b="1" spc="-5" dirty="0">
                <a:solidFill>
                  <a:srgbClr val="034EA1"/>
                </a:solidFill>
                <a:latin typeface="Arial" panose="020B0604020202020204" pitchFamily="34" charset="0"/>
                <a:ea typeface="Noto Sans HK"/>
                <a:cs typeface="Arial" panose="020B0604020202020204" pitchFamily="34" charset="0"/>
              </a:rPr>
              <a:t> and improves environmental hygiene</a:t>
            </a:r>
            <a:endParaRPr lang="zh-HK" altLang="en-US" dirty="0">
              <a:latin typeface="Arial" panose="020B0604020202020204" pitchFamily="34" charset="0"/>
              <a:ea typeface="Noto Sans HK"/>
              <a:cs typeface="Arial" panose="020B0604020202020204" pitchFamily="34" charset="0"/>
            </a:endParaRPr>
          </a:p>
        </p:txBody>
      </p:sp>
      <p:sp>
        <p:nvSpPr>
          <p:cNvPr id="32" name="object 20"/>
          <p:cNvSpPr/>
          <p:nvPr/>
        </p:nvSpPr>
        <p:spPr>
          <a:xfrm>
            <a:off x="2746173" y="3875933"/>
            <a:ext cx="385445" cy="385445"/>
          </a:xfrm>
          <a:custGeom>
            <a:avLst/>
            <a:gdLst/>
            <a:ahLst/>
            <a:cxnLst/>
            <a:rect l="l" t="t" r="r" b="b"/>
            <a:pathLst>
              <a:path w="385444" h="385444">
                <a:moveTo>
                  <a:pt x="297065" y="0"/>
                </a:moveTo>
                <a:lnTo>
                  <a:pt x="88023" y="0"/>
                </a:lnTo>
                <a:lnTo>
                  <a:pt x="53760" y="6919"/>
                </a:lnTo>
                <a:lnTo>
                  <a:pt x="25780" y="25787"/>
                </a:lnTo>
                <a:lnTo>
                  <a:pt x="6917" y="53771"/>
                </a:lnTo>
                <a:lnTo>
                  <a:pt x="0" y="88036"/>
                </a:lnTo>
                <a:lnTo>
                  <a:pt x="0" y="297078"/>
                </a:lnTo>
                <a:lnTo>
                  <a:pt x="6917" y="331341"/>
                </a:lnTo>
                <a:lnTo>
                  <a:pt x="25780" y="359321"/>
                </a:lnTo>
                <a:lnTo>
                  <a:pt x="53760" y="378184"/>
                </a:lnTo>
                <a:lnTo>
                  <a:pt x="88023" y="385102"/>
                </a:lnTo>
                <a:lnTo>
                  <a:pt x="297065" y="385102"/>
                </a:lnTo>
                <a:lnTo>
                  <a:pt x="331329" y="378184"/>
                </a:lnTo>
                <a:lnTo>
                  <a:pt x="359308" y="359321"/>
                </a:lnTo>
                <a:lnTo>
                  <a:pt x="378172" y="331341"/>
                </a:lnTo>
                <a:lnTo>
                  <a:pt x="385089" y="297078"/>
                </a:lnTo>
                <a:lnTo>
                  <a:pt x="385089" y="88036"/>
                </a:lnTo>
                <a:lnTo>
                  <a:pt x="378172" y="53771"/>
                </a:lnTo>
                <a:lnTo>
                  <a:pt x="359308" y="25787"/>
                </a:lnTo>
                <a:lnTo>
                  <a:pt x="331329" y="6919"/>
                </a:lnTo>
                <a:lnTo>
                  <a:pt x="297065" y="0"/>
                </a:lnTo>
                <a:close/>
              </a:path>
            </a:pathLst>
          </a:custGeom>
          <a:solidFill>
            <a:srgbClr val="034EA1"/>
          </a:solidFill>
        </p:spPr>
        <p:txBody>
          <a:bodyPr wrap="square" lIns="0" tIns="0" rIns="0" bIns="0" rtlCol="0"/>
          <a:lstStyle/>
          <a:p>
            <a:endParaRPr dirty="0">
              <a:latin typeface="Arial" panose="020B0604020202020204" pitchFamily="34" charset="0"/>
              <a:cs typeface="Arial" panose="020B0604020202020204" pitchFamily="34" charset="0"/>
            </a:endParaRPr>
          </a:p>
        </p:txBody>
      </p:sp>
      <p:sp>
        <p:nvSpPr>
          <p:cNvPr id="33" name="object 21"/>
          <p:cNvSpPr/>
          <p:nvPr/>
        </p:nvSpPr>
        <p:spPr>
          <a:xfrm>
            <a:off x="3210602" y="4068488"/>
            <a:ext cx="374015" cy="0"/>
          </a:xfrm>
          <a:custGeom>
            <a:avLst/>
            <a:gdLst/>
            <a:ahLst/>
            <a:cxnLst/>
            <a:rect l="l" t="t" r="r" b="b"/>
            <a:pathLst>
              <a:path w="374014">
                <a:moveTo>
                  <a:pt x="0" y="0"/>
                </a:moveTo>
                <a:lnTo>
                  <a:pt x="373722" y="0"/>
                </a:lnTo>
              </a:path>
            </a:pathLst>
          </a:custGeom>
          <a:ln w="14084">
            <a:solidFill>
              <a:srgbClr val="034EA1"/>
            </a:solidFill>
          </a:ln>
        </p:spPr>
        <p:txBody>
          <a:bodyPr wrap="square" lIns="0" tIns="0" rIns="0" bIns="0" rtlCol="0"/>
          <a:lstStyle/>
          <a:p>
            <a:endParaRPr>
              <a:latin typeface="Arial" panose="020B0604020202020204" pitchFamily="34" charset="0"/>
              <a:cs typeface="Arial" panose="020B0604020202020204" pitchFamily="34" charset="0"/>
            </a:endParaRPr>
          </a:p>
        </p:txBody>
      </p:sp>
      <p:sp>
        <p:nvSpPr>
          <p:cNvPr id="34" name="object 22"/>
          <p:cNvSpPr txBox="1"/>
          <p:nvPr/>
        </p:nvSpPr>
        <p:spPr>
          <a:xfrm>
            <a:off x="2799115" y="3885315"/>
            <a:ext cx="279561" cy="323807"/>
          </a:xfrm>
          <a:prstGeom prst="rect">
            <a:avLst/>
          </a:prstGeom>
        </p:spPr>
        <p:txBody>
          <a:bodyPr vert="horz" wrap="square" lIns="0" tIns="15875" rIns="0" bIns="0" rtlCol="0">
            <a:spAutoFit/>
          </a:bodyPr>
          <a:lstStyle/>
          <a:p>
            <a:pPr marL="12700">
              <a:lnSpc>
                <a:spcPct val="100000"/>
              </a:lnSpc>
              <a:spcBef>
                <a:spcPts val="125"/>
              </a:spcBef>
              <a:tabLst>
                <a:tab pos="709930" algn="l"/>
              </a:tabLst>
            </a:pPr>
            <a:r>
              <a:rPr lang="en-US" sz="2000" b="1" spc="-50" dirty="0">
                <a:solidFill>
                  <a:srgbClr val="FFFFFF"/>
                </a:solidFill>
                <a:latin typeface="Arial" panose="020B0604020202020204" pitchFamily="34" charset="0"/>
                <a:ea typeface="Noto Sans HK" panose="020B0500000000000000" pitchFamily="34" charset="-120"/>
                <a:cs typeface="Arial" panose="020B0604020202020204" pitchFamily="34" charset="0"/>
              </a:rPr>
              <a:t>2</a:t>
            </a:r>
            <a:endParaRPr sz="2000" b="1" dirty="0">
              <a:latin typeface="Arial" panose="020B0604020202020204" pitchFamily="34" charset="0"/>
              <a:ea typeface="Noto Sans HK" panose="020B0500000000000000" pitchFamily="34" charset="-120"/>
              <a:cs typeface="Arial" panose="020B0604020202020204" pitchFamily="34" charset="0"/>
            </a:endParaRPr>
          </a:p>
        </p:txBody>
      </p:sp>
      <p:sp>
        <p:nvSpPr>
          <p:cNvPr id="31" name="矩形 30"/>
          <p:cNvSpPr/>
          <p:nvPr/>
        </p:nvSpPr>
        <p:spPr>
          <a:xfrm>
            <a:off x="3584613" y="3800047"/>
            <a:ext cx="6252516" cy="646331"/>
          </a:xfrm>
          <a:prstGeom prst="rect">
            <a:avLst/>
          </a:prstGeom>
        </p:spPr>
        <p:txBody>
          <a:bodyPr wrap="square">
            <a:spAutoFit/>
          </a:bodyPr>
          <a:lstStyle/>
          <a:p>
            <a:r>
              <a:rPr lang="en-US" altLang="zh-TW" b="1" spc="-5" dirty="0">
                <a:solidFill>
                  <a:srgbClr val="034EA1"/>
                </a:solidFill>
                <a:latin typeface="Arial" panose="020B0604020202020204" pitchFamily="34" charset="0"/>
                <a:ea typeface="Noto Sans HK" panose="020B0500000000000000" pitchFamily="34" charset="-120"/>
                <a:cs typeface="Arial" panose="020B0604020202020204" pitchFamily="34" charset="0"/>
              </a:rPr>
              <a:t>Does not occupy landfill space and aligns with sustainable development principles</a:t>
            </a:r>
            <a:endParaRPr lang="zh-TW" altLang="en-US" b="1" spc="-5" dirty="0">
              <a:solidFill>
                <a:srgbClr val="034EA1"/>
              </a:solidFill>
              <a:latin typeface="Arial" panose="020B0604020202020204" pitchFamily="34" charset="0"/>
              <a:ea typeface="Noto Sans HK" panose="020B0500000000000000" pitchFamily="34" charset="-120"/>
              <a:cs typeface="Arial" panose="020B0604020202020204" pitchFamily="34" charset="0"/>
            </a:endParaRPr>
          </a:p>
        </p:txBody>
      </p:sp>
      <p:sp>
        <p:nvSpPr>
          <p:cNvPr id="38" name="object 20"/>
          <p:cNvSpPr/>
          <p:nvPr/>
        </p:nvSpPr>
        <p:spPr>
          <a:xfrm>
            <a:off x="2746173" y="4703375"/>
            <a:ext cx="385445" cy="385445"/>
          </a:xfrm>
          <a:custGeom>
            <a:avLst/>
            <a:gdLst/>
            <a:ahLst/>
            <a:cxnLst/>
            <a:rect l="l" t="t" r="r" b="b"/>
            <a:pathLst>
              <a:path w="385444" h="385444">
                <a:moveTo>
                  <a:pt x="297065" y="0"/>
                </a:moveTo>
                <a:lnTo>
                  <a:pt x="88023" y="0"/>
                </a:lnTo>
                <a:lnTo>
                  <a:pt x="53760" y="6919"/>
                </a:lnTo>
                <a:lnTo>
                  <a:pt x="25780" y="25787"/>
                </a:lnTo>
                <a:lnTo>
                  <a:pt x="6917" y="53771"/>
                </a:lnTo>
                <a:lnTo>
                  <a:pt x="0" y="88036"/>
                </a:lnTo>
                <a:lnTo>
                  <a:pt x="0" y="297078"/>
                </a:lnTo>
                <a:lnTo>
                  <a:pt x="6917" y="331341"/>
                </a:lnTo>
                <a:lnTo>
                  <a:pt x="25780" y="359321"/>
                </a:lnTo>
                <a:lnTo>
                  <a:pt x="53760" y="378184"/>
                </a:lnTo>
                <a:lnTo>
                  <a:pt x="88023" y="385102"/>
                </a:lnTo>
                <a:lnTo>
                  <a:pt x="297065" y="385102"/>
                </a:lnTo>
                <a:lnTo>
                  <a:pt x="331329" y="378184"/>
                </a:lnTo>
                <a:lnTo>
                  <a:pt x="359308" y="359321"/>
                </a:lnTo>
                <a:lnTo>
                  <a:pt x="378172" y="331341"/>
                </a:lnTo>
                <a:lnTo>
                  <a:pt x="385089" y="297078"/>
                </a:lnTo>
                <a:lnTo>
                  <a:pt x="385089" y="88036"/>
                </a:lnTo>
                <a:lnTo>
                  <a:pt x="378172" y="53771"/>
                </a:lnTo>
                <a:lnTo>
                  <a:pt x="359308" y="25787"/>
                </a:lnTo>
                <a:lnTo>
                  <a:pt x="331329" y="6919"/>
                </a:lnTo>
                <a:lnTo>
                  <a:pt x="297065" y="0"/>
                </a:lnTo>
                <a:close/>
              </a:path>
            </a:pathLst>
          </a:custGeom>
          <a:solidFill>
            <a:srgbClr val="034EA1"/>
          </a:solidFill>
        </p:spPr>
        <p:txBody>
          <a:bodyPr wrap="square" lIns="0" tIns="0" rIns="0" bIns="0" rtlCol="0"/>
          <a:lstStyle/>
          <a:p>
            <a:endParaRPr dirty="0">
              <a:latin typeface="Arial" panose="020B0604020202020204" pitchFamily="34" charset="0"/>
              <a:cs typeface="Arial" panose="020B0604020202020204" pitchFamily="34" charset="0"/>
            </a:endParaRPr>
          </a:p>
        </p:txBody>
      </p:sp>
      <p:sp>
        <p:nvSpPr>
          <p:cNvPr id="39" name="object 21"/>
          <p:cNvSpPr/>
          <p:nvPr/>
        </p:nvSpPr>
        <p:spPr>
          <a:xfrm>
            <a:off x="3210602" y="4895930"/>
            <a:ext cx="374015" cy="0"/>
          </a:xfrm>
          <a:custGeom>
            <a:avLst/>
            <a:gdLst/>
            <a:ahLst/>
            <a:cxnLst/>
            <a:rect l="l" t="t" r="r" b="b"/>
            <a:pathLst>
              <a:path w="374014">
                <a:moveTo>
                  <a:pt x="0" y="0"/>
                </a:moveTo>
                <a:lnTo>
                  <a:pt x="373722" y="0"/>
                </a:lnTo>
              </a:path>
            </a:pathLst>
          </a:custGeom>
          <a:ln w="14084">
            <a:solidFill>
              <a:srgbClr val="034EA1"/>
            </a:solidFill>
          </a:ln>
        </p:spPr>
        <p:txBody>
          <a:bodyPr wrap="square" lIns="0" tIns="0" rIns="0" bIns="0" rtlCol="0"/>
          <a:lstStyle/>
          <a:p>
            <a:endParaRPr>
              <a:latin typeface="Arial" panose="020B0604020202020204" pitchFamily="34" charset="0"/>
              <a:cs typeface="Arial" panose="020B0604020202020204" pitchFamily="34" charset="0"/>
            </a:endParaRPr>
          </a:p>
        </p:txBody>
      </p:sp>
      <p:sp>
        <p:nvSpPr>
          <p:cNvPr id="40" name="object 22"/>
          <p:cNvSpPr txBox="1"/>
          <p:nvPr/>
        </p:nvSpPr>
        <p:spPr>
          <a:xfrm>
            <a:off x="2799115" y="4718813"/>
            <a:ext cx="279561" cy="323807"/>
          </a:xfrm>
          <a:prstGeom prst="rect">
            <a:avLst/>
          </a:prstGeom>
        </p:spPr>
        <p:txBody>
          <a:bodyPr vert="horz" wrap="square" lIns="0" tIns="15875" rIns="0" bIns="0" rtlCol="0">
            <a:spAutoFit/>
          </a:bodyPr>
          <a:lstStyle/>
          <a:p>
            <a:pPr marL="12700">
              <a:lnSpc>
                <a:spcPct val="100000"/>
              </a:lnSpc>
              <a:spcBef>
                <a:spcPts val="125"/>
              </a:spcBef>
              <a:tabLst>
                <a:tab pos="709930" algn="l"/>
              </a:tabLst>
            </a:pPr>
            <a:r>
              <a:rPr lang="en-US" sz="2000" b="1" spc="-50" dirty="0">
                <a:solidFill>
                  <a:srgbClr val="FFFFFF"/>
                </a:solidFill>
                <a:latin typeface="Arial" panose="020B0604020202020204" pitchFamily="34" charset="0"/>
                <a:ea typeface="Noto Sans HK" panose="020B0500000000000000" pitchFamily="34" charset="-120"/>
                <a:cs typeface="Arial" panose="020B0604020202020204" pitchFamily="34" charset="0"/>
              </a:rPr>
              <a:t>3</a:t>
            </a:r>
            <a:endParaRPr sz="2000" b="1" dirty="0">
              <a:latin typeface="Arial" panose="020B0604020202020204" pitchFamily="34" charset="0"/>
              <a:ea typeface="Noto Sans HK" panose="020B0500000000000000" pitchFamily="34" charset="-120"/>
              <a:cs typeface="Arial" panose="020B0604020202020204" pitchFamily="34" charset="0"/>
            </a:endParaRPr>
          </a:p>
        </p:txBody>
      </p:sp>
      <p:sp>
        <p:nvSpPr>
          <p:cNvPr id="37" name="矩形 36"/>
          <p:cNvSpPr/>
          <p:nvPr/>
        </p:nvSpPr>
        <p:spPr>
          <a:xfrm>
            <a:off x="3584613" y="4725510"/>
            <a:ext cx="3770283" cy="369332"/>
          </a:xfrm>
          <a:prstGeom prst="rect">
            <a:avLst/>
          </a:prstGeom>
        </p:spPr>
        <p:txBody>
          <a:bodyPr wrap="square">
            <a:spAutoFit/>
          </a:bodyPr>
          <a:lstStyle/>
          <a:p>
            <a:r>
              <a:rPr lang="en-US" altLang="zh-TW" b="1" spc="-5" dirty="0">
                <a:solidFill>
                  <a:srgbClr val="034EA1"/>
                </a:solidFill>
                <a:latin typeface="Arial" panose="020B0604020202020204" pitchFamily="34" charset="0"/>
                <a:ea typeface="Noto Sans HK" panose="020B0500000000000000" pitchFamily="34" charset="-120"/>
                <a:cs typeface="Arial" panose="020B0604020202020204" pitchFamily="34" charset="0"/>
              </a:rPr>
              <a:t>Fully </a:t>
            </a:r>
            <a:r>
              <a:rPr lang="en-US" altLang="zh-TW" b="1" spc="-5" dirty="0" err="1">
                <a:solidFill>
                  <a:srgbClr val="034EA1"/>
                </a:solidFill>
                <a:latin typeface="Arial" panose="020B0604020202020204" pitchFamily="34" charset="0"/>
                <a:ea typeface="Noto Sans HK" panose="020B0500000000000000" pitchFamily="34" charset="-120"/>
                <a:cs typeface="Arial" panose="020B0604020202020204" pitchFamily="34" charset="0"/>
              </a:rPr>
              <a:t>utilises</a:t>
            </a:r>
            <a:r>
              <a:rPr lang="en-US" altLang="zh-TW" b="1" spc="-5" dirty="0">
                <a:solidFill>
                  <a:srgbClr val="034EA1"/>
                </a:solidFill>
                <a:latin typeface="Arial" panose="020B0604020202020204" pitchFamily="34" charset="0"/>
                <a:ea typeface="Noto Sans HK" panose="020B0500000000000000" pitchFamily="34" charset="-120"/>
                <a:cs typeface="Arial" panose="020B0604020202020204" pitchFamily="34" charset="0"/>
              </a:rPr>
              <a:t> organic resources</a:t>
            </a:r>
            <a:endParaRPr lang="zh-TW" altLang="en-US" b="1" spc="-5" dirty="0">
              <a:solidFill>
                <a:srgbClr val="034EA1"/>
              </a:solidFill>
              <a:latin typeface="Arial" panose="020B0604020202020204" pitchFamily="34" charset="0"/>
              <a:ea typeface="Noto Sans HK" panose="020B0500000000000000" pitchFamily="34" charset="-120"/>
              <a:cs typeface="Arial" panose="020B0604020202020204" pitchFamily="34" charset="0"/>
            </a:endParaRPr>
          </a:p>
        </p:txBody>
      </p:sp>
    </p:spTree>
    <p:extLst>
      <p:ext uri="{BB962C8B-B14F-4D97-AF65-F5344CB8AC3E}">
        <p14:creationId xmlns:p14="http://schemas.microsoft.com/office/powerpoint/2010/main" val="12446171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HK" sz="2400" dirty="0"/>
              <a:t>Conclusion</a:t>
            </a:r>
            <a:endParaRPr lang="zh-HK" altLang="en-US" sz="2400" dirty="0"/>
          </a:p>
        </p:txBody>
      </p:sp>
      <p:grpSp>
        <p:nvGrpSpPr>
          <p:cNvPr id="27" name="object 21"/>
          <p:cNvGrpSpPr/>
          <p:nvPr/>
        </p:nvGrpSpPr>
        <p:grpSpPr>
          <a:xfrm>
            <a:off x="4944237" y="1225918"/>
            <a:ext cx="7247890" cy="5398770"/>
            <a:chOff x="4944237" y="1225918"/>
            <a:chExt cx="7247890" cy="5398770"/>
          </a:xfrm>
        </p:grpSpPr>
        <p:pic>
          <p:nvPicPr>
            <p:cNvPr id="28" name="object 22"/>
            <p:cNvPicPr/>
            <p:nvPr/>
          </p:nvPicPr>
          <p:blipFill>
            <a:blip r:embed="rId2" cstate="print"/>
            <a:stretch>
              <a:fillRect/>
            </a:stretch>
          </p:blipFill>
          <p:spPr>
            <a:xfrm>
              <a:off x="4944237" y="1225918"/>
              <a:ext cx="7247762" cy="5398357"/>
            </a:xfrm>
            <a:prstGeom prst="rect">
              <a:avLst/>
            </a:prstGeom>
          </p:spPr>
        </p:pic>
        <p:sp>
          <p:nvSpPr>
            <p:cNvPr id="29" name="object 23"/>
            <p:cNvSpPr/>
            <p:nvPr/>
          </p:nvSpPr>
          <p:spPr>
            <a:xfrm>
              <a:off x="9804870" y="2316555"/>
              <a:ext cx="1515110" cy="656590"/>
            </a:xfrm>
            <a:custGeom>
              <a:avLst/>
              <a:gdLst/>
              <a:ahLst/>
              <a:cxnLst/>
              <a:rect l="l" t="t" r="r" b="b"/>
              <a:pathLst>
                <a:path w="1515109" h="656589">
                  <a:moveTo>
                    <a:pt x="1514551" y="265176"/>
                  </a:moveTo>
                  <a:lnTo>
                    <a:pt x="1510284" y="217512"/>
                  </a:lnTo>
                  <a:lnTo>
                    <a:pt x="1497965" y="172656"/>
                  </a:lnTo>
                  <a:lnTo>
                    <a:pt x="1478356" y="131343"/>
                  </a:lnTo>
                  <a:lnTo>
                    <a:pt x="1452194" y="94335"/>
                  </a:lnTo>
                  <a:lnTo>
                    <a:pt x="1420228" y="62382"/>
                  </a:lnTo>
                  <a:lnTo>
                    <a:pt x="1383220" y="36220"/>
                  </a:lnTo>
                  <a:lnTo>
                    <a:pt x="1341920" y="16611"/>
                  </a:lnTo>
                  <a:lnTo>
                    <a:pt x="1297051" y="4292"/>
                  </a:lnTo>
                  <a:lnTo>
                    <a:pt x="1249400" y="25"/>
                  </a:lnTo>
                  <a:lnTo>
                    <a:pt x="265163" y="0"/>
                  </a:lnTo>
                  <a:lnTo>
                    <a:pt x="217500" y="4292"/>
                  </a:lnTo>
                  <a:lnTo>
                    <a:pt x="172643" y="16611"/>
                  </a:lnTo>
                  <a:lnTo>
                    <a:pt x="131330" y="36220"/>
                  </a:lnTo>
                  <a:lnTo>
                    <a:pt x="94322" y="62382"/>
                  </a:lnTo>
                  <a:lnTo>
                    <a:pt x="62357" y="94335"/>
                  </a:lnTo>
                  <a:lnTo>
                    <a:pt x="36195" y="131343"/>
                  </a:lnTo>
                  <a:lnTo>
                    <a:pt x="16586" y="172656"/>
                  </a:lnTo>
                  <a:lnTo>
                    <a:pt x="4267" y="217512"/>
                  </a:lnTo>
                  <a:lnTo>
                    <a:pt x="0" y="265176"/>
                  </a:lnTo>
                  <a:lnTo>
                    <a:pt x="4267" y="312839"/>
                  </a:lnTo>
                  <a:lnTo>
                    <a:pt x="16586" y="357708"/>
                  </a:lnTo>
                  <a:lnTo>
                    <a:pt x="36195" y="399008"/>
                  </a:lnTo>
                  <a:lnTo>
                    <a:pt x="62357" y="436016"/>
                  </a:lnTo>
                  <a:lnTo>
                    <a:pt x="94322" y="467982"/>
                  </a:lnTo>
                  <a:lnTo>
                    <a:pt x="131330" y="494144"/>
                  </a:lnTo>
                  <a:lnTo>
                    <a:pt x="159740" y="507644"/>
                  </a:lnTo>
                  <a:lnTo>
                    <a:pt x="137160" y="655967"/>
                  </a:lnTo>
                  <a:lnTo>
                    <a:pt x="357073" y="530339"/>
                  </a:lnTo>
                  <a:lnTo>
                    <a:pt x="1249387" y="530339"/>
                  </a:lnTo>
                  <a:lnTo>
                    <a:pt x="1297051" y="526072"/>
                  </a:lnTo>
                  <a:lnTo>
                    <a:pt x="1341920" y="513753"/>
                  </a:lnTo>
                  <a:lnTo>
                    <a:pt x="1383220" y="494144"/>
                  </a:lnTo>
                  <a:lnTo>
                    <a:pt x="1420228" y="467982"/>
                  </a:lnTo>
                  <a:lnTo>
                    <a:pt x="1452194" y="436016"/>
                  </a:lnTo>
                  <a:lnTo>
                    <a:pt x="1478356" y="399008"/>
                  </a:lnTo>
                  <a:lnTo>
                    <a:pt x="1497965" y="357708"/>
                  </a:lnTo>
                  <a:lnTo>
                    <a:pt x="1510284" y="312839"/>
                  </a:lnTo>
                  <a:lnTo>
                    <a:pt x="1514551" y="265176"/>
                  </a:lnTo>
                  <a:close/>
                </a:path>
              </a:pathLst>
            </a:custGeom>
            <a:solidFill>
              <a:srgbClr val="034EA1"/>
            </a:solidFill>
          </p:spPr>
          <p:txBody>
            <a:bodyPr wrap="square" lIns="0" tIns="0" rIns="0" bIns="0" rtlCol="0"/>
            <a:lstStyle/>
            <a:p>
              <a:endParaRPr>
                <a:latin typeface="Arial" panose="020B0604020202020204" pitchFamily="34" charset="0"/>
                <a:cs typeface="Arial" panose="020B0604020202020204" pitchFamily="34" charset="0"/>
              </a:endParaRPr>
            </a:p>
          </p:txBody>
        </p:sp>
      </p:grpSp>
      <p:sp>
        <p:nvSpPr>
          <p:cNvPr id="32" name="object 15"/>
          <p:cNvSpPr/>
          <p:nvPr/>
        </p:nvSpPr>
        <p:spPr>
          <a:xfrm>
            <a:off x="1614101" y="1777305"/>
            <a:ext cx="2659380" cy="2659380"/>
          </a:xfrm>
          <a:custGeom>
            <a:avLst/>
            <a:gdLst/>
            <a:ahLst/>
            <a:cxnLst/>
            <a:rect l="l" t="t" r="r" b="b"/>
            <a:pathLst>
              <a:path w="2659379" h="2659379">
                <a:moveTo>
                  <a:pt x="1329486" y="0"/>
                </a:moveTo>
                <a:lnTo>
                  <a:pt x="1280747" y="876"/>
                </a:lnTo>
                <a:lnTo>
                  <a:pt x="1232450" y="3487"/>
                </a:lnTo>
                <a:lnTo>
                  <a:pt x="1184625" y="7801"/>
                </a:lnTo>
                <a:lnTo>
                  <a:pt x="1137302" y="13788"/>
                </a:lnTo>
                <a:lnTo>
                  <a:pt x="1090511" y="21419"/>
                </a:lnTo>
                <a:lnTo>
                  <a:pt x="1044282" y="30664"/>
                </a:lnTo>
                <a:lnTo>
                  <a:pt x="998645" y="41492"/>
                </a:lnTo>
                <a:lnTo>
                  <a:pt x="953630" y="53873"/>
                </a:lnTo>
                <a:lnTo>
                  <a:pt x="909267" y="67778"/>
                </a:lnTo>
                <a:lnTo>
                  <a:pt x="865587" y="83176"/>
                </a:lnTo>
                <a:lnTo>
                  <a:pt x="822619" y="100038"/>
                </a:lnTo>
                <a:lnTo>
                  <a:pt x="780394" y="118332"/>
                </a:lnTo>
                <a:lnTo>
                  <a:pt x="738940" y="138030"/>
                </a:lnTo>
                <a:lnTo>
                  <a:pt x="698289" y="159101"/>
                </a:lnTo>
                <a:lnTo>
                  <a:pt x="658471" y="181515"/>
                </a:lnTo>
                <a:lnTo>
                  <a:pt x="619515" y="205242"/>
                </a:lnTo>
                <a:lnTo>
                  <a:pt x="581452" y="230252"/>
                </a:lnTo>
                <a:lnTo>
                  <a:pt x="544311" y="256516"/>
                </a:lnTo>
                <a:lnTo>
                  <a:pt x="508122" y="284002"/>
                </a:lnTo>
                <a:lnTo>
                  <a:pt x="472917" y="312681"/>
                </a:lnTo>
                <a:lnTo>
                  <a:pt x="438724" y="342523"/>
                </a:lnTo>
                <a:lnTo>
                  <a:pt x="405574" y="373498"/>
                </a:lnTo>
                <a:lnTo>
                  <a:pt x="373496" y="405575"/>
                </a:lnTo>
                <a:lnTo>
                  <a:pt x="342522" y="438726"/>
                </a:lnTo>
                <a:lnTo>
                  <a:pt x="312680" y="472919"/>
                </a:lnTo>
                <a:lnTo>
                  <a:pt x="284001" y="508125"/>
                </a:lnTo>
                <a:lnTo>
                  <a:pt x="256515" y="544313"/>
                </a:lnTo>
                <a:lnTo>
                  <a:pt x="230252" y="581455"/>
                </a:lnTo>
                <a:lnTo>
                  <a:pt x="205242" y="619518"/>
                </a:lnTo>
                <a:lnTo>
                  <a:pt x="181514" y="658475"/>
                </a:lnTo>
                <a:lnTo>
                  <a:pt x="159101" y="698294"/>
                </a:lnTo>
                <a:lnTo>
                  <a:pt x="138030" y="738945"/>
                </a:lnTo>
                <a:lnTo>
                  <a:pt x="118332" y="780399"/>
                </a:lnTo>
                <a:lnTo>
                  <a:pt x="100037" y="822625"/>
                </a:lnTo>
                <a:lnTo>
                  <a:pt x="83176" y="865593"/>
                </a:lnTo>
                <a:lnTo>
                  <a:pt x="67778" y="909274"/>
                </a:lnTo>
                <a:lnTo>
                  <a:pt x="53873" y="953637"/>
                </a:lnTo>
                <a:lnTo>
                  <a:pt x="41492" y="998652"/>
                </a:lnTo>
                <a:lnTo>
                  <a:pt x="30664" y="1044290"/>
                </a:lnTo>
                <a:lnTo>
                  <a:pt x="21419" y="1090520"/>
                </a:lnTo>
                <a:lnTo>
                  <a:pt x="13788" y="1137311"/>
                </a:lnTo>
                <a:lnTo>
                  <a:pt x="7801" y="1184635"/>
                </a:lnTo>
                <a:lnTo>
                  <a:pt x="3487" y="1232461"/>
                </a:lnTo>
                <a:lnTo>
                  <a:pt x="876" y="1280759"/>
                </a:lnTo>
                <a:lnTo>
                  <a:pt x="0" y="1329499"/>
                </a:lnTo>
                <a:lnTo>
                  <a:pt x="876" y="1378239"/>
                </a:lnTo>
                <a:lnTo>
                  <a:pt x="3487" y="1426537"/>
                </a:lnTo>
                <a:lnTo>
                  <a:pt x="7801" y="1474363"/>
                </a:lnTo>
                <a:lnTo>
                  <a:pt x="13788" y="1521687"/>
                </a:lnTo>
                <a:lnTo>
                  <a:pt x="21419" y="1568478"/>
                </a:lnTo>
                <a:lnTo>
                  <a:pt x="30664" y="1614708"/>
                </a:lnTo>
                <a:lnTo>
                  <a:pt x="41492" y="1660346"/>
                </a:lnTo>
                <a:lnTo>
                  <a:pt x="53873" y="1705361"/>
                </a:lnTo>
                <a:lnTo>
                  <a:pt x="67778" y="1749724"/>
                </a:lnTo>
                <a:lnTo>
                  <a:pt x="83176" y="1793405"/>
                </a:lnTo>
                <a:lnTo>
                  <a:pt x="100037" y="1836373"/>
                </a:lnTo>
                <a:lnTo>
                  <a:pt x="118332" y="1878599"/>
                </a:lnTo>
                <a:lnTo>
                  <a:pt x="138030" y="1920053"/>
                </a:lnTo>
                <a:lnTo>
                  <a:pt x="159101" y="1960704"/>
                </a:lnTo>
                <a:lnTo>
                  <a:pt x="181514" y="2000523"/>
                </a:lnTo>
                <a:lnTo>
                  <a:pt x="205242" y="2039480"/>
                </a:lnTo>
                <a:lnTo>
                  <a:pt x="230252" y="2077543"/>
                </a:lnTo>
                <a:lnTo>
                  <a:pt x="256515" y="2114685"/>
                </a:lnTo>
                <a:lnTo>
                  <a:pt x="284001" y="2150873"/>
                </a:lnTo>
                <a:lnTo>
                  <a:pt x="312680" y="2186079"/>
                </a:lnTo>
                <a:lnTo>
                  <a:pt x="342522" y="2220272"/>
                </a:lnTo>
                <a:lnTo>
                  <a:pt x="373496" y="2253423"/>
                </a:lnTo>
                <a:lnTo>
                  <a:pt x="405574" y="2285500"/>
                </a:lnTo>
                <a:lnTo>
                  <a:pt x="438724" y="2316475"/>
                </a:lnTo>
                <a:lnTo>
                  <a:pt x="472917" y="2346317"/>
                </a:lnTo>
                <a:lnTo>
                  <a:pt x="508122" y="2374996"/>
                </a:lnTo>
                <a:lnTo>
                  <a:pt x="544311" y="2402482"/>
                </a:lnTo>
                <a:lnTo>
                  <a:pt x="581452" y="2428746"/>
                </a:lnTo>
                <a:lnTo>
                  <a:pt x="619515" y="2453756"/>
                </a:lnTo>
                <a:lnTo>
                  <a:pt x="658471" y="2477483"/>
                </a:lnTo>
                <a:lnTo>
                  <a:pt x="698289" y="2499897"/>
                </a:lnTo>
                <a:lnTo>
                  <a:pt x="738940" y="2520968"/>
                </a:lnTo>
                <a:lnTo>
                  <a:pt x="780394" y="2540666"/>
                </a:lnTo>
                <a:lnTo>
                  <a:pt x="822619" y="2558960"/>
                </a:lnTo>
                <a:lnTo>
                  <a:pt x="865587" y="2575822"/>
                </a:lnTo>
                <a:lnTo>
                  <a:pt x="909267" y="2591220"/>
                </a:lnTo>
                <a:lnTo>
                  <a:pt x="953630" y="2605125"/>
                </a:lnTo>
                <a:lnTo>
                  <a:pt x="998645" y="2617506"/>
                </a:lnTo>
                <a:lnTo>
                  <a:pt x="1044282" y="2628334"/>
                </a:lnTo>
                <a:lnTo>
                  <a:pt x="1090511" y="2637579"/>
                </a:lnTo>
                <a:lnTo>
                  <a:pt x="1137302" y="2645210"/>
                </a:lnTo>
                <a:lnTo>
                  <a:pt x="1184625" y="2651197"/>
                </a:lnTo>
                <a:lnTo>
                  <a:pt x="1232450" y="2655511"/>
                </a:lnTo>
                <a:lnTo>
                  <a:pt x="1280747" y="2658122"/>
                </a:lnTo>
                <a:lnTo>
                  <a:pt x="1329486" y="2658999"/>
                </a:lnTo>
                <a:lnTo>
                  <a:pt x="1378226" y="2658122"/>
                </a:lnTo>
                <a:lnTo>
                  <a:pt x="1426524" y="2655511"/>
                </a:lnTo>
                <a:lnTo>
                  <a:pt x="1474350" y="2651197"/>
                </a:lnTo>
                <a:lnTo>
                  <a:pt x="1521674" y="2645210"/>
                </a:lnTo>
                <a:lnTo>
                  <a:pt x="1568466" y="2637579"/>
                </a:lnTo>
                <a:lnTo>
                  <a:pt x="1614695" y="2628334"/>
                </a:lnTo>
                <a:lnTo>
                  <a:pt x="1660333" y="2617506"/>
                </a:lnTo>
                <a:lnTo>
                  <a:pt x="1705348" y="2605125"/>
                </a:lnTo>
                <a:lnTo>
                  <a:pt x="1749711" y="2591220"/>
                </a:lnTo>
                <a:lnTo>
                  <a:pt x="1793392" y="2575822"/>
                </a:lnTo>
                <a:lnTo>
                  <a:pt x="1836361" y="2558960"/>
                </a:lnTo>
                <a:lnTo>
                  <a:pt x="1878587" y="2540666"/>
                </a:lnTo>
                <a:lnTo>
                  <a:pt x="1920040" y="2520968"/>
                </a:lnTo>
                <a:lnTo>
                  <a:pt x="1960692" y="2499897"/>
                </a:lnTo>
                <a:lnTo>
                  <a:pt x="2000511" y="2477483"/>
                </a:lnTo>
                <a:lnTo>
                  <a:pt x="2039467" y="2453756"/>
                </a:lnTo>
                <a:lnTo>
                  <a:pt x="2077531" y="2428746"/>
                </a:lnTo>
                <a:lnTo>
                  <a:pt x="2114672" y="2402482"/>
                </a:lnTo>
                <a:lnTo>
                  <a:pt x="2150860" y="2374996"/>
                </a:lnTo>
                <a:lnTo>
                  <a:pt x="2186066" y="2346317"/>
                </a:lnTo>
                <a:lnTo>
                  <a:pt x="2220259" y="2316475"/>
                </a:lnTo>
                <a:lnTo>
                  <a:pt x="2253410" y="2285500"/>
                </a:lnTo>
                <a:lnTo>
                  <a:pt x="2285488" y="2253423"/>
                </a:lnTo>
                <a:lnTo>
                  <a:pt x="2316462" y="2220272"/>
                </a:lnTo>
                <a:lnTo>
                  <a:pt x="2346304" y="2186079"/>
                </a:lnTo>
                <a:lnTo>
                  <a:pt x="2374984" y="2150873"/>
                </a:lnTo>
                <a:lnTo>
                  <a:pt x="2402470" y="2114685"/>
                </a:lnTo>
                <a:lnTo>
                  <a:pt x="2428733" y="2077543"/>
                </a:lnTo>
                <a:lnTo>
                  <a:pt x="2453743" y="2039480"/>
                </a:lnTo>
                <a:lnTo>
                  <a:pt x="2477470" y="2000523"/>
                </a:lnTo>
                <a:lnTo>
                  <a:pt x="2499884" y="1960704"/>
                </a:lnTo>
                <a:lnTo>
                  <a:pt x="2520955" y="1920053"/>
                </a:lnTo>
                <a:lnTo>
                  <a:pt x="2540653" y="1878599"/>
                </a:lnTo>
                <a:lnTo>
                  <a:pt x="2558948" y="1836373"/>
                </a:lnTo>
                <a:lnTo>
                  <a:pt x="2575809" y="1793405"/>
                </a:lnTo>
                <a:lnTo>
                  <a:pt x="2591207" y="1749724"/>
                </a:lnTo>
                <a:lnTo>
                  <a:pt x="2605112" y="1705361"/>
                </a:lnTo>
                <a:lnTo>
                  <a:pt x="2617493" y="1660346"/>
                </a:lnTo>
                <a:lnTo>
                  <a:pt x="2628321" y="1614708"/>
                </a:lnTo>
                <a:lnTo>
                  <a:pt x="2637566" y="1568478"/>
                </a:lnTo>
                <a:lnTo>
                  <a:pt x="2645197" y="1521687"/>
                </a:lnTo>
                <a:lnTo>
                  <a:pt x="2651184" y="1474363"/>
                </a:lnTo>
                <a:lnTo>
                  <a:pt x="2655499" y="1426537"/>
                </a:lnTo>
                <a:lnTo>
                  <a:pt x="2658109" y="1378239"/>
                </a:lnTo>
                <a:lnTo>
                  <a:pt x="2658986" y="1329499"/>
                </a:lnTo>
                <a:lnTo>
                  <a:pt x="2658109" y="1280759"/>
                </a:lnTo>
                <a:lnTo>
                  <a:pt x="2655499" y="1232461"/>
                </a:lnTo>
                <a:lnTo>
                  <a:pt x="2651184" y="1184635"/>
                </a:lnTo>
                <a:lnTo>
                  <a:pt x="2645197" y="1137311"/>
                </a:lnTo>
                <a:lnTo>
                  <a:pt x="2637566" y="1090520"/>
                </a:lnTo>
                <a:lnTo>
                  <a:pt x="2628321" y="1044290"/>
                </a:lnTo>
                <a:lnTo>
                  <a:pt x="2617493" y="998652"/>
                </a:lnTo>
                <a:lnTo>
                  <a:pt x="2605112" y="953637"/>
                </a:lnTo>
                <a:lnTo>
                  <a:pt x="2591207" y="909274"/>
                </a:lnTo>
                <a:lnTo>
                  <a:pt x="2575809" y="865593"/>
                </a:lnTo>
                <a:lnTo>
                  <a:pt x="2558948" y="822625"/>
                </a:lnTo>
                <a:lnTo>
                  <a:pt x="2540653" y="780399"/>
                </a:lnTo>
                <a:lnTo>
                  <a:pt x="2520955" y="738945"/>
                </a:lnTo>
                <a:lnTo>
                  <a:pt x="2499884" y="698294"/>
                </a:lnTo>
                <a:lnTo>
                  <a:pt x="2477470" y="658475"/>
                </a:lnTo>
                <a:lnTo>
                  <a:pt x="2453743" y="619518"/>
                </a:lnTo>
                <a:lnTo>
                  <a:pt x="2428733" y="581455"/>
                </a:lnTo>
                <a:lnTo>
                  <a:pt x="2402470" y="544313"/>
                </a:lnTo>
                <a:lnTo>
                  <a:pt x="2374984" y="508125"/>
                </a:lnTo>
                <a:lnTo>
                  <a:pt x="2346304" y="472919"/>
                </a:lnTo>
                <a:lnTo>
                  <a:pt x="2316462" y="438726"/>
                </a:lnTo>
                <a:lnTo>
                  <a:pt x="2285488" y="405575"/>
                </a:lnTo>
                <a:lnTo>
                  <a:pt x="2253410" y="373498"/>
                </a:lnTo>
                <a:lnTo>
                  <a:pt x="2220259" y="342523"/>
                </a:lnTo>
                <a:lnTo>
                  <a:pt x="2186066" y="312681"/>
                </a:lnTo>
                <a:lnTo>
                  <a:pt x="2150860" y="284002"/>
                </a:lnTo>
                <a:lnTo>
                  <a:pt x="2114672" y="256516"/>
                </a:lnTo>
                <a:lnTo>
                  <a:pt x="2077531" y="230252"/>
                </a:lnTo>
                <a:lnTo>
                  <a:pt x="2039467" y="205242"/>
                </a:lnTo>
                <a:lnTo>
                  <a:pt x="2000511" y="181515"/>
                </a:lnTo>
                <a:lnTo>
                  <a:pt x="1960692" y="159101"/>
                </a:lnTo>
                <a:lnTo>
                  <a:pt x="1920040" y="138030"/>
                </a:lnTo>
                <a:lnTo>
                  <a:pt x="1878587" y="118332"/>
                </a:lnTo>
                <a:lnTo>
                  <a:pt x="1836361" y="100038"/>
                </a:lnTo>
                <a:lnTo>
                  <a:pt x="1793392" y="83176"/>
                </a:lnTo>
                <a:lnTo>
                  <a:pt x="1749711" y="67778"/>
                </a:lnTo>
                <a:lnTo>
                  <a:pt x="1705348" y="53873"/>
                </a:lnTo>
                <a:lnTo>
                  <a:pt x="1660333" y="41492"/>
                </a:lnTo>
                <a:lnTo>
                  <a:pt x="1614695" y="30664"/>
                </a:lnTo>
                <a:lnTo>
                  <a:pt x="1568466" y="21419"/>
                </a:lnTo>
                <a:lnTo>
                  <a:pt x="1521674" y="13788"/>
                </a:lnTo>
                <a:lnTo>
                  <a:pt x="1474350" y="7801"/>
                </a:lnTo>
                <a:lnTo>
                  <a:pt x="1426524" y="3487"/>
                </a:lnTo>
                <a:lnTo>
                  <a:pt x="1378226" y="876"/>
                </a:lnTo>
                <a:lnTo>
                  <a:pt x="1329486" y="0"/>
                </a:lnTo>
                <a:close/>
              </a:path>
            </a:pathLst>
          </a:custGeom>
          <a:solidFill>
            <a:srgbClr val="7E1083">
              <a:alpha val="84999"/>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33" name="object 16"/>
          <p:cNvSpPr/>
          <p:nvPr/>
        </p:nvSpPr>
        <p:spPr>
          <a:xfrm>
            <a:off x="475566" y="3802068"/>
            <a:ext cx="2659380" cy="2659380"/>
          </a:xfrm>
          <a:custGeom>
            <a:avLst/>
            <a:gdLst/>
            <a:ahLst/>
            <a:cxnLst/>
            <a:rect l="l" t="t" r="r" b="b"/>
            <a:pathLst>
              <a:path w="2659380" h="2659379">
                <a:moveTo>
                  <a:pt x="1329486" y="0"/>
                </a:moveTo>
                <a:lnTo>
                  <a:pt x="1280747" y="876"/>
                </a:lnTo>
                <a:lnTo>
                  <a:pt x="1232450" y="3487"/>
                </a:lnTo>
                <a:lnTo>
                  <a:pt x="1184625" y="7801"/>
                </a:lnTo>
                <a:lnTo>
                  <a:pt x="1137302" y="13788"/>
                </a:lnTo>
                <a:lnTo>
                  <a:pt x="1090511" y="21419"/>
                </a:lnTo>
                <a:lnTo>
                  <a:pt x="1044282" y="30664"/>
                </a:lnTo>
                <a:lnTo>
                  <a:pt x="998645" y="41492"/>
                </a:lnTo>
                <a:lnTo>
                  <a:pt x="953630" y="53873"/>
                </a:lnTo>
                <a:lnTo>
                  <a:pt x="909267" y="67778"/>
                </a:lnTo>
                <a:lnTo>
                  <a:pt x="865587" y="83176"/>
                </a:lnTo>
                <a:lnTo>
                  <a:pt x="822619" y="100038"/>
                </a:lnTo>
                <a:lnTo>
                  <a:pt x="780394" y="118332"/>
                </a:lnTo>
                <a:lnTo>
                  <a:pt x="738940" y="138030"/>
                </a:lnTo>
                <a:lnTo>
                  <a:pt x="698289" y="159101"/>
                </a:lnTo>
                <a:lnTo>
                  <a:pt x="658471" y="181515"/>
                </a:lnTo>
                <a:lnTo>
                  <a:pt x="619515" y="205242"/>
                </a:lnTo>
                <a:lnTo>
                  <a:pt x="581452" y="230252"/>
                </a:lnTo>
                <a:lnTo>
                  <a:pt x="544311" y="256516"/>
                </a:lnTo>
                <a:lnTo>
                  <a:pt x="508122" y="284002"/>
                </a:lnTo>
                <a:lnTo>
                  <a:pt x="472917" y="312681"/>
                </a:lnTo>
                <a:lnTo>
                  <a:pt x="438724" y="342523"/>
                </a:lnTo>
                <a:lnTo>
                  <a:pt x="405574" y="373498"/>
                </a:lnTo>
                <a:lnTo>
                  <a:pt x="373496" y="405575"/>
                </a:lnTo>
                <a:lnTo>
                  <a:pt x="342522" y="438726"/>
                </a:lnTo>
                <a:lnTo>
                  <a:pt x="312680" y="472919"/>
                </a:lnTo>
                <a:lnTo>
                  <a:pt x="284001" y="508125"/>
                </a:lnTo>
                <a:lnTo>
                  <a:pt x="256515" y="544313"/>
                </a:lnTo>
                <a:lnTo>
                  <a:pt x="230252" y="581455"/>
                </a:lnTo>
                <a:lnTo>
                  <a:pt x="205242" y="619518"/>
                </a:lnTo>
                <a:lnTo>
                  <a:pt x="181514" y="658475"/>
                </a:lnTo>
                <a:lnTo>
                  <a:pt x="159101" y="698294"/>
                </a:lnTo>
                <a:lnTo>
                  <a:pt x="138030" y="738945"/>
                </a:lnTo>
                <a:lnTo>
                  <a:pt x="118332" y="780399"/>
                </a:lnTo>
                <a:lnTo>
                  <a:pt x="100037" y="822625"/>
                </a:lnTo>
                <a:lnTo>
                  <a:pt x="83176" y="865593"/>
                </a:lnTo>
                <a:lnTo>
                  <a:pt x="67778" y="909274"/>
                </a:lnTo>
                <a:lnTo>
                  <a:pt x="53873" y="953637"/>
                </a:lnTo>
                <a:lnTo>
                  <a:pt x="41492" y="998652"/>
                </a:lnTo>
                <a:lnTo>
                  <a:pt x="30664" y="1044290"/>
                </a:lnTo>
                <a:lnTo>
                  <a:pt x="21419" y="1090520"/>
                </a:lnTo>
                <a:lnTo>
                  <a:pt x="13788" y="1137311"/>
                </a:lnTo>
                <a:lnTo>
                  <a:pt x="7801" y="1184635"/>
                </a:lnTo>
                <a:lnTo>
                  <a:pt x="3487" y="1232461"/>
                </a:lnTo>
                <a:lnTo>
                  <a:pt x="876" y="1280759"/>
                </a:lnTo>
                <a:lnTo>
                  <a:pt x="0" y="1329499"/>
                </a:lnTo>
                <a:lnTo>
                  <a:pt x="876" y="1378239"/>
                </a:lnTo>
                <a:lnTo>
                  <a:pt x="3487" y="1426537"/>
                </a:lnTo>
                <a:lnTo>
                  <a:pt x="7801" y="1474363"/>
                </a:lnTo>
                <a:lnTo>
                  <a:pt x="13788" y="1521687"/>
                </a:lnTo>
                <a:lnTo>
                  <a:pt x="21419" y="1568478"/>
                </a:lnTo>
                <a:lnTo>
                  <a:pt x="30664" y="1614708"/>
                </a:lnTo>
                <a:lnTo>
                  <a:pt x="41492" y="1660346"/>
                </a:lnTo>
                <a:lnTo>
                  <a:pt x="53873" y="1705361"/>
                </a:lnTo>
                <a:lnTo>
                  <a:pt x="67778" y="1749724"/>
                </a:lnTo>
                <a:lnTo>
                  <a:pt x="83176" y="1793405"/>
                </a:lnTo>
                <a:lnTo>
                  <a:pt x="100037" y="1836373"/>
                </a:lnTo>
                <a:lnTo>
                  <a:pt x="118332" y="1878599"/>
                </a:lnTo>
                <a:lnTo>
                  <a:pt x="138030" y="1920053"/>
                </a:lnTo>
                <a:lnTo>
                  <a:pt x="159101" y="1960704"/>
                </a:lnTo>
                <a:lnTo>
                  <a:pt x="181514" y="2000523"/>
                </a:lnTo>
                <a:lnTo>
                  <a:pt x="205242" y="2039480"/>
                </a:lnTo>
                <a:lnTo>
                  <a:pt x="230252" y="2077543"/>
                </a:lnTo>
                <a:lnTo>
                  <a:pt x="256515" y="2114685"/>
                </a:lnTo>
                <a:lnTo>
                  <a:pt x="284001" y="2150873"/>
                </a:lnTo>
                <a:lnTo>
                  <a:pt x="312680" y="2186079"/>
                </a:lnTo>
                <a:lnTo>
                  <a:pt x="342522" y="2220272"/>
                </a:lnTo>
                <a:lnTo>
                  <a:pt x="373496" y="2253423"/>
                </a:lnTo>
                <a:lnTo>
                  <a:pt x="405574" y="2285500"/>
                </a:lnTo>
                <a:lnTo>
                  <a:pt x="438724" y="2316475"/>
                </a:lnTo>
                <a:lnTo>
                  <a:pt x="472917" y="2346317"/>
                </a:lnTo>
                <a:lnTo>
                  <a:pt x="508122" y="2374996"/>
                </a:lnTo>
                <a:lnTo>
                  <a:pt x="544311" y="2402482"/>
                </a:lnTo>
                <a:lnTo>
                  <a:pt x="581452" y="2428746"/>
                </a:lnTo>
                <a:lnTo>
                  <a:pt x="619515" y="2453756"/>
                </a:lnTo>
                <a:lnTo>
                  <a:pt x="658471" y="2477483"/>
                </a:lnTo>
                <a:lnTo>
                  <a:pt x="698289" y="2499897"/>
                </a:lnTo>
                <a:lnTo>
                  <a:pt x="738940" y="2520968"/>
                </a:lnTo>
                <a:lnTo>
                  <a:pt x="780394" y="2540666"/>
                </a:lnTo>
                <a:lnTo>
                  <a:pt x="822619" y="2558960"/>
                </a:lnTo>
                <a:lnTo>
                  <a:pt x="865587" y="2575822"/>
                </a:lnTo>
                <a:lnTo>
                  <a:pt x="909267" y="2591220"/>
                </a:lnTo>
                <a:lnTo>
                  <a:pt x="953630" y="2605125"/>
                </a:lnTo>
                <a:lnTo>
                  <a:pt x="998645" y="2617506"/>
                </a:lnTo>
                <a:lnTo>
                  <a:pt x="1044282" y="2628334"/>
                </a:lnTo>
                <a:lnTo>
                  <a:pt x="1090511" y="2637579"/>
                </a:lnTo>
                <a:lnTo>
                  <a:pt x="1137302" y="2645210"/>
                </a:lnTo>
                <a:lnTo>
                  <a:pt x="1184625" y="2651197"/>
                </a:lnTo>
                <a:lnTo>
                  <a:pt x="1232450" y="2655511"/>
                </a:lnTo>
                <a:lnTo>
                  <a:pt x="1280747" y="2658122"/>
                </a:lnTo>
                <a:lnTo>
                  <a:pt x="1329486" y="2658999"/>
                </a:lnTo>
                <a:lnTo>
                  <a:pt x="1378226" y="2658122"/>
                </a:lnTo>
                <a:lnTo>
                  <a:pt x="1426524" y="2655511"/>
                </a:lnTo>
                <a:lnTo>
                  <a:pt x="1474350" y="2651197"/>
                </a:lnTo>
                <a:lnTo>
                  <a:pt x="1521674" y="2645210"/>
                </a:lnTo>
                <a:lnTo>
                  <a:pt x="1568466" y="2637579"/>
                </a:lnTo>
                <a:lnTo>
                  <a:pt x="1614695" y="2628334"/>
                </a:lnTo>
                <a:lnTo>
                  <a:pt x="1660333" y="2617506"/>
                </a:lnTo>
                <a:lnTo>
                  <a:pt x="1705348" y="2605125"/>
                </a:lnTo>
                <a:lnTo>
                  <a:pt x="1749711" y="2591220"/>
                </a:lnTo>
                <a:lnTo>
                  <a:pt x="1793392" y="2575822"/>
                </a:lnTo>
                <a:lnTo>
                  <a:pt x="1836361" y="2558960"/>
                </a:lnTo>
                <a:lnTo>
                  <a:pt x="1878587" y="2540666"/>
                </a:lnTo>
                <a:lnTo>
                  <a:pt x="1920040" y="2520968"/>
                </a:lnTo>
                <a:lnTo>
                  <a:pt x="1960692" y="2499897"/>
                </a:lnTo>
                <a:lnTo>
                  <a:pt x="2000511" y="2477483"/>
                </a:lnTo>
                <a:lnTo>
                  <a:pt x="2039467" y="2453756"/>
                </a:lnTo>
                <a:lnTo>
                  <a:pt x="2077531" y="2428746"/>
                </a:lnTo>
                <a:lnTo>
                  <a:pt x="2114672" y="2402482"/>
                </a:lnTo>
                <a:lnTo>
                  <a:pt x="2150860" y="2374996"/>
                </a:lnTo>
                <a:lnTo>
                  <a:pt x="2186066" y="2346317"/>
                </a:lnTo>
                <a:lnTo>
                  <a:pt x="2220259" y="2316475"/>
                </a:lnTo>
                <a:lnTo>
                  <a:pt x="2253410" y="2285500"/>
                </a:lnTo>
                <a:lnTo>
                  <a:pt x="2285488" y="2253423"/>
                </a:lnTo>
                <a:lnTo>
                  <a:pt x="2316462" y="2220272"/>
                </a:lnTo>
                <a:lnTo>
                  <a:pt x="2346304" y="2186079"/>
                </a:lnTo>
                <a:lnTo>
                  <a:pt x="2374984" y="2150873"/>
                </a:lnTo>
                <a:lnTo>
                  <a:pt x="2402470" y="2114685"/>
                </a:lnTo>
                <a:lnTo>
                  <a:pt x="2428733" y="2077543"/>
                </a:lnTo>
                <a:lnTo>
                  <a:pt x="2453743" y="2039480"/>
                </a:lnTo>
                <a:lnTo>
                  <a:pt x="2477470" y="2000523"/>
                </a:lnTo>
                <a:lnTo>
                  <a:pt x="2499884" y="1960704"/>
                </a:lnTo>
                <a:lnTo>
                  <a:pt x="2520955" y="1920053"/>
                </a:lnTo>
                <a:lnTo>
                  <a:pt x="2540653" y="1878599"/>
                </a:lnTo>
                <a:lnTo>
                  <a:pt x="2558948" y="1836373"/>
                </a:lnTo>
                <a:lnTo>
                  <a:pt x="2575809" y="1793405"/>
                </a:lnTo>
                <a:lnTo>
                  <a:pt x="2591207" y="1749724"/>
                </a:lnTo>
                <a:lnTo>
                  <a:pt x="2605112" y="1705361"/>
                </a:lnTo>
                <a:lnTo>
                  <a:pt x="2617493" y="1660346"/>
                </a:lnTo>
                <a:lnTo>
                  <a:pt x="2628321" y="1614708"/>
                </a:lnTo>
                <a:lnTo>
                  <a:pt x="2637566" y="1568478"/>
                </a:lnTo>
                <a:lnTo>
                  <a:pt x="2645197" y="1521687"/>
                </a:lnTo>
                <a:lnTo>
                  <a:pt x="2651184" y="1474363"/>
                </a:lnTo>
                <a:lnTo>
                  <a:pt x="2655499" y="1426537"/>
                </a:lnTo>
                <a:lnTo>
                  <a:pt x="2658109" y="1378239"/>
                </a:lnTo>
                <a:lnTo>
                  <a:pt x="2658986" y="1329499"/>
                </a:lnTo>
                <a:lnTo>
                  <a:pt x="2658109" y="1280759"/>
                </a:lnTo>
                <a:lnTo>
                  <a:pt x="2655499" y="1232461"/>
                </a:lnTo>
                <a:lnTo>
                  <a:pt x="2651184" y="1184635"/>
                </a:lnTo>
                <a:lnTo>
                  <a:pt x="2645197" y="1137311"/>
                </a:lnTo>
                <a:lnTo>
                  <a:pt x="2637566" y="1090520"/>
                </a:lnTo>
                <a:lnTo>
                  <a:pt x="2628321" y="1044290"/>
                </a:lnTo>
                <a:lnTo>
                  <a:pt x="2617493" y="998652"/>
                </a:lnTo>
                <a:lnTo>
                  <a:pt x="2605112" y="953637"/>
                </a:lnTo>
                <a:lnTo>
                  <a:pt x="2591207" y="909274"/>
                </a:lnTo>
                <a:lnTo>
                  <a:pt x="2575809" y="865593"/>
                </a:lnTo>
                <a:lnTo>
                  <a:pt x="2558948" y="822625"/>
                </a:lnTo>
                <a:lnTo>
                  <a:pt x="2540653" y="780399"/>
                </a:lnTo>
                <a:lnTo>
                  <a:pt x="2520955" y="738945"/>
                </a:lnTo>
                <a:lnTo>
                  <a:pt x="2499884" y="698294"/>
                </a:lnTo>
                <a:lnTo>
                  <a:pt x="2477470" y="658475"/>
                </a:lnTo>
                <a:lnTo>
                  <a:pt x="2453743" y="619518"/>
                </a:lnTo>
                <a:lnTo>
                  <a:pt x="2428733" y="581455"/>
                </a:lnTo>
                <a:lnTo>
                  <a:pt x="2402470" y="544313"/>
                </a:lnTo>
                <a:lnTo>
                  <a:pt x="2374984" y="508125"/>
                </a:lnTo>
                <a:lnTo>
                  <a:pt x="2346304" y="472919"/>
                </a:lnTo>
                <a:lnTo>
                  <a:pt x="2316462" y="438726"/>
                </a:lnTo>
                <a:lnTo>
                  <a:pt x="2285488" y="405575"/>
                </a:lnTo>
                <a:lnTo>
                  <a:pt x="2253410" y="373498"/>
                </a:lnTo>
                <a:lnTo>
                  <a:pt x="2220259" y="342523"/>
                </a:lnTo>
                <a:lnTo>
                  <a:pt x="2186066" y="312681"/>
                </a:lnTo>
                <a:lnTo>
                  <a:pt x="2150860" y="284002"/>
                </a:lnTo>
                <a:lnTo>
                  <a:pt x="2114672" y="256516"/>
                </a:lnTo>
                <a:lnTo>
                  <a:pt x="2077531" y="230252"/>
                </a:lnTo>
                <a:lnTo>
                  <a:pt x="2039467" y="205242"/>
                </a:lnTo>
                <a:lnTo>
                  <a:pt x="2000511" y="181515"/>
                </a:lnTo>
                <a:lnTo>
                  <a:pt x="1960692" y="159101"/>
                </a:lnTo>
                <a:lnTo>
                  <a:pt x="1920040" y="138030"/>
                </a:lnTo>
                <a:lnTo>
                  <a:pt x="1878587" y="118332"/>
                </a:lnTo>
                <a:lnTo>
                  <a:pt x="1836361" y="100038"/>
                </a:lnTo>
                <a:lnTo>
                  <a:pt x="1793392" y="83176"/>
                </a:lnTo>
                <a:lnTo>
                  <a:pt x="1749711" y="67778"/>
                </a:lnTo>
                <a:lnTo>
                  <a:pt x="1705348" y="53873"/>
                </a:lnTo>
                <a:lnTo>
                  <a:pt x="1660333" y="41492"/>
                </a:lnTo>
                <a:lnTo>
                  <a:pt x="1614695" y="30664"/>
                </a:lnTo>
                <a:lnTo>
                  <a:pt x="1568466" y="21419"/>
                </a:lnTo>
                <a:lnTo>
                  <a:pt x="1521674" y="13788"/>
                </a:lnTo>
                <a:lnTo>
                  <a:pt x="1474350" y="7801"/>
                </a:lnTo>
                <a:lnTo>
                  <a:pt x="1426524" y="3487"/>
                </a:lnTo>
                <a:lnTo>
                  <a:pt x="1378226" y="876"/>
                </a:lnTo>
                <a:lnTo>
                  <a:pt x="1329486" y="0"/>
                </a:lnTo>
                <a:close/>
              </a:path>
            </a:pathLst>
          </a:custGeom>
          <a:solidFill>
            <a:srgbClr val="034EA1">
              <a:alpha val="84999"/>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34" name="object 17"/>
          <p:cNvSpPr/>
          <p:nvPr/>
        </p:nvSpPr>
        <p:spPr>
          <a:xfrm>
            <a:off x="2742953" y="3802068"/>
            <a:ext cx="2659380" cy="2659380"/>
          </a:xfrm>
          <a:custGeom>
            <a:avLst/>
            <a:gdLst/>
            <a:ahLst/>
            <a:cxnLst/>
            <a:rect l="l" t="t" r="r" b="b"/>
            <a:pathLst>
              <a:path w="2659379" h="2659379">
                <a:moveTo>
                  <a:pt x="1329486" y="0"/>
                </a:moveTo>
                <a:lnTo>
                  <a:pt x="1280747" y="876"/>
                </a:lnTo>
                <a:lnTo>
                  <a:pt x="1232450" y="3487"/>
                </a:lnTo>
                <a:lnTo>
                  <a:pt x="1184625" y="7801"/>
                </a:lnTo>
                <a:lnTo>
                  <a:pt x="1137302" y="13788"/>
                </a:lnTo>
                <a:lnTo>
                  <a:pt x="1090511" y="21419"/>
                </a:lnTo>
                <a:lnTo>
                  <a:pt x="1044282" y="30664"/>
                </a:lnTo>
                <a:lnTo>
                  <a:pt x="998645" y="41492"/>
                </a:lnTo>
                <a:lnTo>
                  <a:pt x="953630" y="53873"/>
                </a:lnTo>
                <a:lnTo>
                  <a:pt x="909267" y="67778"/>
                </a:lnTo>
                <a:lnTo>
                  <a:pt x="865587" y="83176"/>
                </a:lnTo>
                <a:lnTo>
                  <a:pt x="822619" y="100038"/>
                </a:lnTo>
                <a:lnTo>
                  <a:pt x="780394" y="118332"/>
                </a:lnTo>
                <a:lnTo>
                  <a:pt x="738940" y="138030"/>
                </a:lnTo>
                <a:lnTo>
                  <a:pt x="698289" y="159101"/>
                </a:lnTo>
                <a:lnTo>
                  <a:pt x="658471" y="181515"/>
                </a:lnTo>
                <a:lnTo>
                  <a:pt x="619515" y="205242"/>
                </a:lnTo>
                <a:lnTo>
                  <a:pt x="581452" y="230252"/>
                </a:lnTo>
                <a:lnTo>
                  <a:pt x="544311" y="256516"/>
                </a:lnTo>
                <a:lnTo>
                  <a:pt x="508122" y="284002"/>
                </a:lnTo>
                <a:lnTo>
                  <a:pt x="472917" y="312681"/>
                </a:lnTo>
                <a:lnTo>
                  <a:pt x="438724" y="342523"/>
                </a:lnTo>
                <a:lnTo>
                  <a:pt x="405574" y="373498"/>
                </a:lnTo>
                <a:lnTo>
                  <a:pt x="373496" y="405575"/>
                </a:lnTo>
                <a:lnTo>
                  <a:pt x="342522" y="438726"/>
                </a:lnTo>
                <a:lnTo>
                  <a:pt x="312680" y="472919"/>
                </a:lnTo>
                <a:lnTo>
                  <a:pt x="284001" y="508125"/>
                </a:lnTo>
                <a:lnTo>
                  <a:pt x="256515" y="544313"/>
                </a:lnTo>
                <a:lnTo>
                  <a:pt x="230252" y="581455"/>
                </a:lnTo>
                <a:lnTo>
                  <a:pt x="205242" y="619518"/>
                </a:lnTo>
                <a:lnTo>
                  <a:pt x="181514" y="658475"/>
                </a:lnTo>
                <a:lnTo>
                  <a:pt x="159101" y="698294"/>
                </a:lnTo>
                <a:lnTo>
                  <a:pt x="138030" y="738945"/>
                </a:lnTo>
                <a:lnTo>
                  <a:pt x="118332" y="780399"/>
                </a:lnTo>
                <a:lnTo>
                  <a:pt x="100037" y="822625"/>
                </a:lnTo>
                <a:lnTo>
                  <a:pt x="83176" y="865593"/>
                </a:lnTo>
                <a:lnTo>
                  <a:pt x="67778" y="909274"/>
                </a:lnTo>
                <a:lnTo>
                  <a:pt x="53873" y="953637"/>
                </a:lnTo>
                <a:lnTo>
                  <a:pt x="41492" y="998652"/>
                </a:lnTo>
                <a:lnTo>
                  <a:pt x="30664" y="1044290"/>
                </a:lnTo>
                <a:lnTo>
                  <a:pt x="21419" y="1090520"/>
                </a:lnTo>
                <a:lnTo>
                  <a:pt x="13788" y="1137311"/>
                </a:lnTo>
                <a:lnTo>
                  <a:pt x="7801" y="1184635"/>
                </a:lnTo>
                <a:lnTo>
                  <a:pt x="3487" y="1232461"/>
                </a:lnTo>
                <a:lnTo>
                  <a:pt x="876" y="1280759"/>
                </a:lnTo>
                <a:lnTo>
                  <a:pt x="0" y="1329499"/>
                </a:lnTo>
                <a:lnTo>
                  <a:pt x="876" y="1378239"/>
                </a:lnTo>
                <a:lnTo>
                  <a:pt x="3487" y="1426537"/>
                </a:lnTo>
                <a:lnTo>
                  <a:pt x="7801" y="1474363"/>
                </a:lnTo>
                <a:lnTo>
                  <a:pt x="13788" y="1521687"/>
                </a:lnTo>
                <a:lnTo>
                  <a:pt x="21419" y="1568478"/>
                </a:lnTo>
                <a:lnTo>
                  <a:pt x="30664" y="1614708"/>
                </a:lnTo>
                <a:lnTo>
                  <a:pt x="41492" y="1660346"/>
                </a:lnTo>
                <a:lnTo>
                  <a:pt x="53873" y="1705361"/>
                </a:lnTo>
                <a:lnTo>
                  <a:pt x="67778" y="1749724"/>
                </a:lnTo>
                <a:lnTo>
                  <a:pt x="83176" y="1793405"/>
                </a:lnTo>
                <a:lnTo>
                  <a:pt x="100037" y="1836373"/>
                </a:lnTo>
                <a:lnTo>
                  <a:pt x="118332" y="1878599"/>
                </a:lnTo>
                <a:lnTo>
                  <a:pt x="138030" y="1920053"/>
                </a:lnTo>
                <a:lnTo>
                  <a:pt x="159101" y="1960704"/>
                </a:lnTo>
                <a:lnTo>
                  <a:pt x="181514" y="2000523"/>
                </a:lnTo>
                <a:lnTo>
                  <a:pt x="205242" y="2039480"/>
                </a:lnTo>
                <a:lnTo>
                  <a:pt x="230252" y="2077543"/>
                </a:lnTo>
                <a:lnTo>
                  <a:pt x="256515" y="2114685"/>
                </a:lnTo>
                <a:lnTo>
                  <a:pt x="284001" y="2150873"/>
                </a:lnTo>
                <a:lnTo>
                  <a:pt x="312680" y="2186079"/>
                </a:lnTo>
                <a:lnTo>
                  <a:pt x="342522" y="2220272"/>
                </a:lnTo>
                <a:lnTo>
                  <a:pt x="373496" y="2253423"/>
                </a:lnTo>
                <a:lnTo>
                  <a:pt x="405574" y="2285500"/>
                </a:lnTo>
                <a:lnTo>
                  <a:pt x="438724" y="2316475"/>
                </a:lnTo>
                <a:lnTo>
                  <a:pt x="472917" y="2346317"/>
                </a:lnTo>
                <a:lnTo>
                  <a:pt x="508122" y="2374996"/>
                </a:lnTo>
                <a:lnTo>
                  <a:pt x="544311" y="2402482"/>
                </a:lnTo>
                <a:lnTo>
                  <a:pt x="581452" y="2428746"/>
                </a:lnTo>
                <a:lnTo>
                  <a:pt x="619515" y="2453756"/>
                </a:lnTo>
                <a:lnTo>
                  <a:pt x="658471" y="2477483"/>
                </a:lnTo>
                <a:lnTo>
                  <a:pt x="698289" y="2499897"/>
                </a:lnTo>
                <a:lnTo>
                  <a:pt x="738940" y="2520968"/>
                </a:lnTo>
                <a:lnTo>
                  <a:pt x="780394" y="2540666"/>
                </a:lnTo>
                <a:lnTo>
                  <a:pt x="822619" y="2558960"/>
                </a:lnTo>
                <a:lnTo>
                  <a:pt x="865587" y="2575822"/>
                </a:lnTo>
                <a:lnTo>
                  <a:pt x="909267" y="2591220"/>
                </a:lnTo>
                <a:lnTo>
                  <a:pt x="953630" y="2605125"/>
                </a:lnTo>
                <a:lnTo>
                  <a:pt x="998645" y="2617506"/>
                </a:lnTo>
                <a:lnTo>
                  <a:pt x="1044282" y="2628334"/>
                </a:lnTo>
                <a:lnTo>
                  <a:pt x="1090511" y="2637579"/>
                </a:lnTo>
                <a:lnTo>
                  <a:pt x="1137302" y="2645210"/>
                </a:lnTo>
                <a:lnTo>
                  <a:pt x="1184625" y="2651197"/>
                </a:lnTo>
                <a:lnTo>
                  <a:pt x="1232450" y="2655511"/>
                </a:lnTo>
                <a:lnTo>
                  <a:pt x="1280747" y="2658122"/>
                </a:lnTo>
                <a:lnTo>
                  <a:pt x="1329486" y="2658999"/>
                </a:lnTo>
                <a:lnTo>
                  <a:pt x="1378226" y="2658122"/>
                </a:lnTo>
                <a:lnTo>
                  <a:pt x="1426524" y="2655511"/>
                </a:lnTo>
                <a:lnTo>
                  <a:pt x="1474350" y="2651197"/>
                </a:lnTo>
                <a:lnTo>
                  <a:pt x="1521674" y="2645210"/>
                </a:lnTo>
                <a:lnTo>
                  <a:pt x="1568466" y="2637579"/>
                </a:lnTo>
                <a:lnTo>
                  <a:pt x="1614695" y="2628334"/>
                </a:lnTo>
                <a:lnTo>
                  <a:pt x="1660333" y="2617506"/>
                </a:lnTo>
                <a:lnTo>
                  <a:pt x="1705348" y="2605125"/>
                </a:lnTo>
                <a:lnTo>
                  <a:pt x="1749711" y="2591220"/>
                </a:lnTo>
                <a:lnTo>
                  <a:pt x="1793392" y="2575822"/>
                </a:lnTo>
                <a:lnTo>
                  <a:pt x="1836361" y="2558960"/>
                </a:lnTo>
                <a:lnTo>
                  <a:pt x="1878587" y="2540666"/>
                </a:lnTo>
                <a:lnTo>
                  <a:pt x="1920040" y="2520968"/>
                </a:lnTo>
                <a:lnTo>
                  <a:pt x="1960692" y="2499897"/>
                </a:lnTo>
                <a:lnTo>
                  <a:pt x="2000511" y="2477483"/>
                </a:lnTo>
                <a:lnTo>
                  <a:pt x="2039467" y="2453756"/>
                </a:lnTo>
                <a:lnTo>
                  <a:pt x="2077531" y="2428746"/>
                </a:lnTo>
                <a:lnTo>
                  <a:pt x="2114672" y="2402482"/>
                </a:lnTo>
                <a:lnTo>
                  <a:pt x="2150860" y="2374996"/>
                </a:lnTo>
                <a:lnTo>
                  <a:pt x="2186066" y="2346317"/>
                </a:lnTo>
                <a:lnTo>
                  <a:pt x="2220259" y="2316475"/>
                </a:lnTo>
                <a:lnTo>
                  <a:pt x="2253410" y="2285500"/>
                </a:lnTo>
                <a:lnTo>
                  <a:pt x="2285488" y="2253423"/>
                </a:lnTo>
                <a:lnTo>
                  <a:pt x="2316462" y="2220272"/>
                </a:lnTo>
                <a:lnTo>
                  <a:pt x="2346304" y="2186079"/>
                </a:lnTo>
                <a:lnTo>
                  <a:pt x="2374984" y="2150873"/>
                </a:lnTo>
                <a:lnTo>
                  <a:pt x="2402470" y="2114685"/>
                </a:lnTo>
                <a:lnTo>
                  <a:pt x="2428733" y="2077543"/>
                </a:lnTo>
                <a:lnTo>
                  <a:pt x="2453743" y="2039480"/>
                </a:lnTo>
                <a:lnTo>
                  <a:pt x="2477470" y="2000523"/>
                </a:lnTo>
                <a:lnTo>
                  <a:pt x="2499884" y="1960704"/>
                </a:lnTo>
                <a:lnTo>
                  <a:pt x="2520955" y="1920053"/>
                </a:lnTo>
                <a:lnTo>
                  <a:pt x="2540653" y="1878599"/>
                </a:lnTo>
                <a:lnTo>
                  <a:pt x="2558948" y="1836373"/>
                </a:lnTo>
                <a:lnTo>
                  <a:pt x="2575809" y="1793405"/>
                </a:lnTo>
                <a:lnTo>
                  <a:pt x="2591207" y="1749724"/>
                </a:lnTo>
                <a:lnTo>
                  <a:pt x="2605112" y="1705361"/>
                </a:lnTo>
                <a:lnTo>
                  <a:pt x="2617493" y="1660346"/>
                </a:lnTo>
                <a:lnTo>
                  <a:pt x="2628321" y="1614708"/>
                </a:lnTo>
                <a:lnTo>
                  <a:pt x="2637566" y="1568478"/>
                </a:lnTo>
                <a:lnTo>
                  <a:pt x="2645197" y="1521687"/>
                </a:lnTo>
                <a:lnTo>
                  <a:pt x="2651184" y="1474363"/>
                </a:lnTo>
                <a:lnTo>
                  <a:pt x="2655499" y="1426537"/>
                </a:lnTo>
                <a:lnTo>
                  <a:pt x="2658109" y="1378239"/>
                </a:lnTo>
                <a:lnTo>
                  <a:pt x="2658986" y="1329499"/>
                </a:lnTo>
                <a:lnTo>
                  <a:pt x="2658109" y="1280759"/>
                </a:lnTo>
                <a:lnTo>
                  <a:pt x="2655499" y="1232461"/>
                </a:lnTo>
                <a:lnTo>
                  <a:pt x="2651184" y="1184635"/>
                </a:lnTo>
                <a:lnTo>
                  <a:pt x="2645197" y="1137311"/>
                </a:lnTo>
                <a:lnTo>
                  <a:pt x="2637566" y="1090520"/>
                </a:lnTo>
                <a:lnTo>
                  <a:pt x="2628321" y="1044290"/>
                </a:lnTo>
                <a:lnTo>
                  <a:pt x="2617493" y="998652"/>
                </a:lnTo>
                <a:lnTo>
                  <a:pt x="2605112" y="953637"/>
                </a:lnTo>
                <a:lnTo>
                  <a:pt x="2591207" y="909274"/>
                </a:lnTo>
                <a:lnTo>
                  <a:pt x="2575809" y="865593"/>
                </a:lnTo>
                <a:lnTo>
                  <a:pt x="2558948" y="822625"/>
                </a:lnTo>
                <a:lnTo>
                  <a:pt x="2540653" y="780399"/>
                </a:lnTo>
                <a:lnTo>
                  <a:pt x="2520955" y="738945"/>
                </a:lnTo>
                <a:lnTo>
                  <a:pt x="2499884" y="698294"/>
                </a:lnTo>
                <a:lnTo>
                  <a:pt x="2477470" y="658475"/>
                </a:lnTo>
                <a:lnTo>
                  <a:pt x="2453743" y="619518"/>
                </a:lnTo>
                <a:lnTo>
                  <a:pt x="2428733" y="581455"/>
                </a:lnTo>
                <a:lnTo>
                  <a:pt x="2402470" y="544313"/>
                </a:lnTo>
                <a:lnTo>
                  <a:pt x="2374984" y="508125"/>
                </a:lnTo>
                <a:lnTo>
                  <a:pt x="2346304" y="472919"/>
                </a:lnTo>
                <a:lnTo>
                  <a:pt x="2316462" y="438726"/>
                </a:lnTo>
                <a:lnTo>
                  <a:pt x="2285488" y="405575"/>
                </a:lnTo>
                <a:lnTo>
                  <a:pt x="2253410" y="373498"/>
                </a:lnTo>
                <a:lnTo>
                  <a:pt x="2220259" y="342523"/>
                </a:lnTo>
                <a:lnTo>
                  <a:pt x="2186066" y="312681"/>
                </a:lnTo>
                <a:lnTo>
                  <a:pt x="2150860" y="284002"/>
                </a:lnTo>
                <a:lnTo>
                  <a:pt x="2114672" y="256516"/>
                </a:lnTo>
                <a:lnTo>
                  <a:pt x="2077531" y="230252"/>
                </a:lnTo>
                <a:lnTo>
                  <a:pt x="2039467" y="205242"/>
                </a:lnTo>
                <a:lnTo>
                  <a:pt x="2000511" y="181515"/>
                </a:lnTo>
                <a:lnTo>
                  <a:pt x="1960692" y="159101"/>
                </a:lnTo>
                <a:lnTo>
                  <a:pt x="1920040" y="138030"/>
                </a:lnTo>
                <a:lnTo>
                  <a:pt x="1878587" y="118332"/>
                </a:lnTo>
                <a:lnTo>
                  <a:pt x="1836361" y="100038"/>
                </a:lnTo>
                <a:lnTo>
                  <a:pt x="1793392" y="83176"/>
                </a:lnTo>
                <a:lnTo>
                  <a:pt x="1749711" y="67778"/>
                </a:lnTo>
                <a:lnTo>
                  <a:pt x="1705348" y="53873"/>
                </a:lnTo>
                <a:lnTo>
                  <a:pt x="1660333" y="41492"/>
                </a:lnTo>
                <a:lnTo>
                  <a:pt x="1614695" y="30664"/>
                </a:lnTo>
                <a:lnTo>
                  <a:pt x="1568466" y="21419"/>
                </a:lnTo>
                <a:lnTo>
                  <a:pt x="1521674" y="13788"/>
                </a:lnTo>
                <a:lnTo>
                  <a:pt x="1474350" y="7801"/>
                </a:lnTo>
                <a:lnTo>
                  <a:pt x="1426524" y="3487"/>
                </a:lnTo>
                <a:lnTo>
                  <a:pt x="1378226" y="876"/>
                </a:lnTo>
                <a:lnTo>
                  <a:pt x="1329486" y="0"/>
                </a:lnTo>
                <a:close/>
              </a:path>
            </a:pathLst>
          </a:custGeom>
          <a:solidFill>
            <a:srgbClr val="00B8B6">
              <a:alpha val="84999"/>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35" name="object 18"/>
          <p:cNvSpPr txBox="1"/>
          <p:nvPr/>
        </p:nvSpPr>
        <p:spPr>
          <a:xfrm>
            <a:off x="1971353" y="2576355"/>
            <a:ext cx="1944876" cy="935513"/>
          </a:xfrm>
          <a:prstGeom prst="rect">
            <a:avLst/>
          </a:prstGeom>
        </p:spPr>
        <p:txBody>
          <a:bodyPr vert="horz" wrap="square" lIns="0" tIns="12065" rIns="0" bIns="0" rtlCol="0">
            <a:spAutoFit/>
          </a:bodyPr>
          <a:lstStyle/>
          <a:p>
            <a:pPr marL="149860" marR="5080" indent="-137795" algn="ctr">
              <a:lnSpc>
                <a:spcPct val="100499"/>
              </a:lnSpc>
              <a:spcBef>
                <a:spcPts val="95"/>
              </a:spcBef>
            </a:pPr>
            <a:r>
              <a:rPr lang="en-US" sz="2000" b="1" dirty="0">
                <a:solidFill>
                  <a:schemeClr val="bg1"/>
                </a:solidFill>
                <a:latin typeface="Arial" panose="020B0604020202020204" pitchFamily="34" charset="0"/>
                <a:ea typeface="Noto Sans HK" panose="020B0500000000000000" pitchFamily="34" charset="-120"/>
                <a:cs typeface="Arial" panose="020B0604020202020204" pitchFamily="34" charset="0"/>
              </a:rPr>
              <a:t>Three steps of food waste management</a:t>
            </a:r>
          </a:p>
        </p:txBody>
      </p:sp>
      <p:sp>
        <p:nvSpPr>
          <p:cNvPr id="36" name="object 19"/>
          <p:cNvSpPr txBox="1"/>
          <p:nvPr/>
        </p:nvSpPr>
        <p:spPr>
          <a:xfrm>
            <a:off x="3126810" y="4689059"/>
            <a:ext cx="1891665" cy="935513"/>
          </a:xfrm>
          <a:prstGeom prst="rect">
            <a:avLst/>
          </a:prstGeom>
        </p:spPr>
        <p:txBody>
          <a:bodyPr vert="horz" wrap="square" lIns="0" tIns="12065" rIns="0" bIns="0" rtlCol="0">
            <a:spAutoFit/>
          </a:bodyPr>
          <a:lstStyle/>
          <a:p>
            <a:pPr marL="149860" marR="5080" indent="-137795" algn="ctr">
              <a:lnSpc>
                <a:spcPct val="100499"/>
              </a:lnSpc>
              <a:spcBef>
                <a:spcPts val="95"/>
              </a:spcBef>
            </a:pPr>
            <a:r>
              <a:rPr lang="en-US" altLang="zh-TW" sz="2000" b="1" dirty="0">
                <a:solidFill>
                  <a:schemeClr val="bg1"/>
                </a:solidFill>
                <a:latin typeface="Arial" panose="020B0604020202020204" pitchFamily="34" charset="0"/>
                <a:cs typeface="Arial" panose="020B0604020202020204" pitchFamily="34" charset="0"/>
              </a:rPr>
              <a:t>Benefits of recycling food waste</a:t>
            </a:r>
            <a:endParaRPr sz="2000" b="1" dirty="0">
              <a:solidFill>
                <a:schemeClr val="bg1"/>
              </a:solidFill>
              <a:latin typeface="Arial" panose="020B0604020202020204" pitchFamily="34" charset="0"/>
              <a:ea typeface="Noto Sans HK" panose="020B0500000000000000" pitchFamily="34" charset="-120"/>
              <a:cs typeface="Arial" panose="020B0604020202020204" pitchFamily="34" charset="0"/>
            </a:endParaRPr>
          </a:p>
        </p:txBody>
      </p:sp>
      <p:sp>
        <p:nvSpPr>
          <p:cNvPr id="40" name="object 23"/>
          <p:cNvSpPr txBox="1"/>
          <p:nvPr/>
        </p:nvSpPr>
        <p:spPr>
          <a:xfrm>
            <a:off x="9976201" y="2442985"/>
            <a:ext cx="1371793" cy="266740"/>
          </a:xfrm>
          <a:prstGeom prst="rect">
            <a:avLst/>
          </a:prstGeom>
        </p:spPr>
        <p:txBody>
          <a:bodyPr vert="horz" wrap="square" lIns="0" tIns="12700" rIns="0" bIns="0" rtlCol="0">
            <a:spAutoFit/>
          </a:bodyPr>
          <a:lstStyle/>
          <a:p>
            <a:pPr marL="12700">
              <a:lnSpc>
                <a:spcPct val="100000"/>
              </a:lnSpc>
              <a:spcBef>
                <a:spcPts val="100"/>
              </a:spcBef>
            </a:pPr>
            <a:r>
              <a:rPr sz="1650" b="1" spc="0" dirty="0">
                <a:solidFill>
                  <a:srgbClr val="FFFFFF"/>
                </a:solidFill>
                <a:latin typeface="Arial" panose="020B0604020202020204" pitchFamily="34" charset="0"/>
                <a:ea typeface="Noto Sans HK" panose="020B0500000000000000" pitchFamily="34" charset="-120"/>
                <a:cs typeface="Arial" panose="020B0604020202020204" pitchFamily="34" charset="0"/>
              </a:rPr>
              <a:t>減廢知多</a:t>
            </a:r>
            <a:r>
              <a:rPr sz="1650" b="1" spc="-300" dirty="0">
                <a:solidFill>
                  <a:srgbClr val="FFFFFF"/>
                </a:solidFill>
                <a:latin typeface="Arial" panose="020B0604020202020204" pitchFamily="34" charset="0"/>
                <a:ea typeface="Noto Sans HK" panose="020B0500000000000000" pitchFamily="34" charset="-120"/>
                <a:cs typeface="Arial" panose="020B0604020202020204" pitchFamily="34" charset="0"/>
              </a:rPr>
              <a:t>啲！</a:t>
            </a:r>
            <a:endParaRPr sz="1650" spc="-300" dirty="0">
              <a:latin typeface="Arial" panose="020B0604020202020204" pitchFamily="34" charset="0"/>
              <a:ea typeface="Noto Sans HK" panose="020B0500000000000000" pitchFamily="34" charset="-120"/>
              <a:cs typeface="Arial" panose="020B0604020202020204" pitchFamily="34" charset="0"/>
            </a:endParaRPr>
          </a:p>
        </p:txBody>
      </p:sp>
      <p:sp>
        <p:nvSpPr>
          <p:cNvPr id="9" name="object 18">
            <a:extLst>
              <a:ext uri="{FF2B5EF4-FFF2-40B4-BE49-F238E27FC236}">
                <a16:creationId xmlns:a16="http://schemas.microsoft.com/office/drawing/2014/main" id="{F660396E-EBF3-3DB2-0D2C-C77F1939348F}"/>
              </a:ext>
            </a:extLst>
          </p:cNvPr>
          <p:cNvSpPr txBox="1"/>
          <p:nvPr/>
        </p:nvSpPr>
        <p:spPr>
          <a:xfrm>
            <a:off x="786900" y="4616629"/>
            <a:ext cx="1825671" cy="1243289"/>
          </a:xfrm>
          <a:prstGeom prst="rect">
            <a:avLst/>
          </a:prstGeom>
        </p:spPr>
        <p:txBody>
          <a:bodyPr vert="horz" wrap="square" lIns="0" tIns="12065" rIns="0" bIns="0" rtlCol="0">
            <a:spAutoFit/>
          </a:bodyPr>
          <a:lstStyle/>
          <a:p>
            <a:pPr marL="149860" marR="5080" indent="-137795" algn="ctr">
              <a:lnSpc>
                <a:spcPct val="100499"/>
              </a:lnSpc>
              <a:spcBef>
                <a:spcPts val="95"/>
              </a:spcBef>
            </a:pPr>
            <a:r>
              <a:rPr lang="en-US" sz="2000" b="1" dirty="0">
                <a:solidFill>
                  <a:schemeClr val="bg1"/>
                </a:solidFill>
                <a:latin typeface="Arial" panose="020B0604020202020204" pitchFamily="34" charset="0"/>
                <a:ea typeface="Noto Sans HK" panose="020B0500000000000000" pitchFamily="34" charset="-120"/>
                <a:cs typeface="Arial" panose="020B0604020202020204" pitchFamily="34" charset="0"/>
              </a:rPr>
              <a:t>Waste-to-energy / Waste-to-resources</a:t>
            </a:r>
          </a:p>
        </p:txBody>
      </p:sp>
      <p:sp>
        <p:nvSpPr>
          <p:cNvPr id="11" name="文字方塊 10">
            <a:extLst>
              <a:ext uri="{FF2B5EF4-FFF2-40B4-BE49-F238E27FC236}">
                <a16:creationId xmlns:a16="http://schemas.microsoft.com/office/drawing/2014/main" id="{39E7451C-2907-6CFF-0B36-2E08C90ABCF6}"/>
              </a:ext>
            </a:extLst>
          </p:cNvPr>
          <p:cNvSpPr txBox="1"/>
          <p:nvPr/>
        </p:nvSpPr>
        <p:spPr>
          <a:xfrm>
            <a:off x="9942021" y="2402199"/>
            <a:ext cx="1223308" cy="369332"/>
          </a:xfrm>
          <a:prstGeom prst="rect">
            <a:avLst/>
          </a:prstGeom>
          <a:solidFill>
            <a:srgbClr val="034BA2"/>
          </a:solidFill>
        </p:spPr>
        <p:txBody>
          <a:bodyPr wrap="square" rtlCol="0">
            <a:spAutoFit/>
          </a:bodyPr>
          <a:lstStyle/>
          <a:p>
            <a:pPr algn="ctr"/>
            <a:r>
              <a:rPr lang="en-US" altLang="zh-TW" sz="900" b="1" dirty="0">
                <a:solidFill>
                  <a:schemeClr val="bg1"/>
                </a:solidFill>
                <a:latin typeface="Arial" panose="020B0604020202020204" pitchFamily="34" charset="0"/>
                <a:cs typeface="Arial" panose="020B0604020202020204" pitchFamily="34" charset="0"/>
              </a:rPr>
              <a:t>Let’s learn about waste reduction!</a:t>
            </a:r>
            <a:endParaRPr lang="zh-TW" altLang="en-US" sz="9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31246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ject 12"/>
          <p:cNvPicPr/>
          <p:nvPr/>
        </p:nvPicPr>
        <p:blipFill>
          <a:blip r:embed="rId3" cstate="print"/>
          <a:stretch>
            <a:fillRect/>
          </a:stretch>
        </p:blipFill>
        <p:spPr>
          <a:xfrm>
            <a:off x="10640552" y="6166478"/>
            <a:ext cx="990658" cy="398528"/>
          </a:xfrm>
          <a:prstGeom prst="rect">
            <a:avLst/>
          </a:prstGeom>
        </p:spPr>
      </p:pic>
      <p:grpSp>
        <p:nvGrpSpPr>
          <p:cNvPr id="11" name="object 13"/>
          <p:cNvGrpSpPr/>
          <p:nvPr/>
        </p:nvGrpSpPr>
        <p:grpSpPr>
          <a:xfrm>
            <a:off x="10631633" y="4971122"/>
            <a:ext cx="1018540" cy="1142365"/>
            <a:chOff x="10631633" y="4971122"/>
            <a:chExt cx="1018540" cy="1142365"/>
          </a:xfrm>
        </p:grpSpPr>
        <p:sp>
          <p:nvSpPr>
            <p:cNvPr id="12" name="object 14"/>
            <p:cNvSpPr/>
            <p:nvPr/>
          </p:nvSpPr>
          <p:spPr>
            <a:xfrm>
              <a:off x="10631627" y="5610694"/>
              <a:ext cx="1018540" cy="502920"/>
            </a:xfrm>
            <a:custGeom>
              <a:avLst/>
              <a:gdLst/>
              <a:ahLst/>
              <a:cxnLst/>
              <a:rect l="l" t="t" r="r" b="b"/>
              <a:pathLst>
                <a:path w="1018540" h="502920">
                  <a:moveTo>
                    <a:pt x="505790" y="106324"/>
                  </a:moveTo>
                  <a:lnTo>
                    <a:pt x="466775" y="70802"/>
                  </a:lnTo>
                  <a:lnTo>
                    <a:pt x="459308" y="110566"/>
                  </a:lnTo>
                  <a:lnTo>
                    <a:pt x="444106" y="90373"/>
                  </a:lnTo>
                  <a:lnTo>
                    <a:pt x="408114" y="55079"/>
                  </a:lnTo>
                  <a:lnTo>
                    <a:pt x="376339" y="33401"/>
                  </a:lnTo>
                  <a:lnTo>
                    <a:pt x="341147" y="16637"/>
                  </a:lnTo>
                  <a:lnTo>
                    <a:pt x="303314" y="5461"/>
                  </a:lnTo>
                  <a:lnTo>
                    <a:pt x="263486" y="330"/>
                  </a:lnTo>
                  <a:lnTo>
                    <a:pt x="251206" y="12"/>
                  </a:lnTo>
                  <a:lnTo>
                    <a:pt x="206057" y="4064"/>
                  </a:lnTo>
                  <a:lnTo>
                    <a:pt x="163550" y="15735"/>
                  </a:lnTo>
                  <a:lnTo>
                    <a:pt x="124421" y="34315"/>
                  </a:lnTo>
                  <a:lnTo>
                    <a:pt x="89357" y="59093"/>
                  </a:lnTo>
                  <a:lnTo>
                    <a:pt x="59080" y="89369"/>
                  </a:lnTo>
                  <a:lnTo>
                    <a:pt x="34302" y="124434"/>
                  </a:lnTo>
                  <a:lnTo>
                    <a:pt x="15722" y="163563"/>
                  </a:lnTo>
                  <a:lnTo>
                    <a:pt x="4051" y="206070"/>
                  </a:lnTo>
                  <a:lnTo>
                    <a:pt x="0" y="251218"/>
                  </a:lnTo>
                  <a:lnTo>
                    <a:pt x="4051" y="296379"/>
                  </a:lnTo>
                  <a:lnTo>
                    <a:pt x="15722" y="338874"/>
                  </a:lnTo>
                  <a:lnTo>
                    <a:pt x="34302" y="378015"/>
                  </a:lnTo>
                  <a:lnTo>
                    <a:pt x="59080" y="413080"/>
                  </a:lnTo>
                  <a:lnTo>
                    <a:pt x="89357" y="443357"/>
                  </a:lnTo>
                  <a:lnTo>
                    <a:pt x="124421" y="468134"/>
                  </a:lnTo>
                  <a:lnTo>
                    <a:pt x="163550" y="486714"/>
                  </a:lnTo>
                  <a:lnTo>
                    <a:pt x="206057" y="498386"/>
                  </a:lnTo>
                  <a:lnTo>
                    <a:pt x="251206" y="502437"/>
                  </a:lnTo>
                  <a:lnTo>
                    <a:pt x="283743" y="500329"/>
                  </a:lnTo>
                  <a:lnTo>
                    <a:pt x="315023" y="494207"/>
                  </a:lnTo>
                  <a:lnTo>
                    <a:pt x="344779" y="484327"/>
                  </a:lnTo>
                  <a:lnTo>
                    <a:pt x="372757" y="470979"/>
                  </a:lnTo>
                  <a:lnTo>
                    <a:pt x="372757" y="492721"/>
                  </a:lnTo>
                  <a:lnTo>
                    <a:pt x="493318" y="492721"/>
                  </a:lnTo>
                  <a:lnTo>
                    <a:pt x="493318" y="245148"/>
                  </a:lnTo>
                  <a:lnTo>
                    <a:pt x="246037" y="245148"/>
                  </a:lnTo>
                  <a:lnTo>
                    <a:pt x="246037" y="335356"/>
                  </a:lnTo>
                  <a:lnTo>
                    <a:pt x="244017" y="335648"/>
                  </a:lnTo>
                  <a:lnTo>
                    <a:pt x="190169" y="307809"/>
                  </a:lnTo>
                  <a:lnTo>
                    <a:pt x="168630" y="251218"/>
                  </a:lnTo>
                  <a:lnTo>
                    <a:pt x="175183" y="218846"/>
                  </a:lnTo>
                  <a:lnTo>
                    <a:pt x="193040" y="192366"/>
                  </a:lnTo>
                  <a:lnTo>
                    <a:pt x="219506" y="174510"/>
                  </a:lnTo>
                  <a:lnTo>
                    <a:pt x="251879" y="167957"/>
                  </a:lnTo>
                  <a:lnTo>
                    <a:pt x="277393" y="171958"/>
                  </a:lnTo>
                  <a:lnTo>
                    <a:pt x="299720" y="183121"/>
                  </a:lnTo>
                  <a:lnTo>
                    <a:pt x="317601" y="200190"/>
                  </a:lnTo>
                  <a:lnTo>
                    <a:pt x="329793" y="221894"/>
                  </a:lnTo>
                  <a:lnTo>
                    <a:pt x="372872" y="209702"/>
                  </a:lnTo>
                  <a:lnTo>
                    <a:pt x="354584" y="175006"/>
                  </a:lnTo>
                  <a:lnTo>
                    <a:pt x="326948" y="147662"/>
                  </a:lnTo>
                  <a:lnTo>
                    <a:pt x="292023" y="129743"/>
                  </a:lnTo>
                  <a:lnTo>
                    <a:pt x="251879" y="123304"/>
                  </a:lnTo>
                  <a:lnTo>
                    <a:pt x="202095" y="133362"/>
                  </a:lnTo>
                  <a:lnTo>
                    <a:pt x="161442" y="160769"/>
                  </a:lnTo>
                  <a:lnTo>
                    <a:pt x="134023" y="201434"/>
                  </a:lnTo>
                  <a:lnTo>
                    <a:pt x="123977" y="251218"/>
                  </a:lnTo>
                  <a:lnTo>
                    <a:pt x="134023" y="301015"/>
                  </a:lnTo>
                  <a:lnTo>
                    <a:pt x="161442" y="341680"/>
                  </a:lnTo>
                  <a:lnTo>
                    <a:pt x="202095" y="369087"/>
                  </a:lnTo>
                  <a:lnTo>
                    <a:pt x="251879" y="379145"/>
                  </a:lnTo>
                  <a:lnTo>
                    <a:pt x="279374" y="376174"/>
                  </a:lnTo>
                  <a:lnTo>
                    <a:pt x="304800" y="367677"/>
                  </a:lnTo>
                  <a:lnTo>
                    <a:pt x="327520" y="354317"/>
                  </a:lnTo>
                  <a:lnTo>
                    <a:pt x="346938" y="336715"/>
                  </a:lnTo>
                  <a:lnTo>
                    <a:pt x="290690" y="336715"/>
                  </a:lnTo>
                  <a:lnTo>
                    <a:pt x="290690" y="289814"/>
                  </a:lnTo>
                  <a:lnTo>
                    <a:pt x="448678" y="289814"/>
                  </a:lnTo>
                  <a:lnTo>
                    <a:pt x="448678" y="448068"/>
                  </a:lnTo>
                  <a:lnTo>
                    <a:pt x="404012" y="448068"/>
                  </a:lnTo>
                  <a:lnTo>
                    <a:pt x="404012" y="389928"/>
                  </a:lnTo>
                  <a:lnTo>
                    <a:pt x="372694" y="418096"/>
                  </a:lnTo>
                  <a:lnTo>
                    <a:pt x="336130" y="439470"/>
                  </a:lnTo>
                  <a:lnTo>
                    <a:pt x="295300" y="453034"/>
                  </a:lnTo>
                  <a:lnTo>
                    <a:pt x="251206" y="457784"/>
                  </a:lnTo>
                  <a:lnTo>
                    <a:pt x="203911" y="452323"/>
                  </a:lnTo>
                  <a:lnTo>
                    <a:pt x="160464" y="436753"/>
                  </a:lnTo>
                  <a:lnTo>
                    <a:pt x="122110" y="412343"/>
                  </a:lnTo>
                  <a:lnTo>
                    <a:pt x="90106" y="380339"/>
                  </a:lnTo>
                  <a:lnTo>
                    <a:pt x="65697" y="341972"/>
                  </a:lnTo>
                  <a:lnTo>
                    <a:pt x="50139" y="298526"/>
                  </a:lnTo>
                  <a:lnTo>
                    <a:pt x="44678" y="251218"/>
                  </a:lnTo>
                  <a:lnTo>
                    <a:pt x="50139" y="203911"/>
                  </a:lnTo>
                  <a:lnTo>
                    <a:pt x="65697" y="160464"/>
                  </a:lnTo>
                  <a:lnTo>
                    <a:pt x="90106" y="122110"/>
                  </a:lnTo>
                  <a:lnTo>
                    <a:pt x="122110" y="90106"/>
                  </a:lnTo>
                  <a:lnTo>
                    <a:pt x="160464" y="65697"/>
                  </a:lnTo>
                  <a:lnTo>
                    <a:pt x="203911" y="50139"/>
                  </a:lnTo>
                  <a:lnTo>
                    <a:pt x="251206" y="44678"/>
                  </a:lnTo>
                  <a:lnTo>
                    <a:pt x="269163" y="45453"/>
                  </a:lnTo>
                  <a:lnTo>
                    <a:pt x="308190" y="52654"/>
                  </a:lnTo>
                  <a:lnTo>
                    <a:pt x="344589" y="67056"/>
                  </a:lnTo>
                  <a:lnTo>
                    <a:pt x="385318" y="94361"/>
                  </a:lnTo>
                  <a:lnTo>
                    <a:pt x="416534" y="127673"/>
                  </a:lnTo>
                  <a:lnTo>
                    <a:pt x="429285" y="146812"/>
                  </a:lnTo>
                  <a:lnTo>
                    <a:pt x="386359" y="159118"/>
                  </a:lnTo>
                  <a:lnTo>
                    <a:pt x="425373" y="194640"/>
                  </a:lnTo>
                  <a:lnTo>
                    <a:pt x="493052" y="175615"/>
                  </a:lnTo>
                  <a:lnTo>
                    <a:pt x="505790" y="106324"/>
                  </a:lnTo>
                  <a:close/>
                </a:path>
                <a:path w="1018540" h="502920">
                  <a:moveTo>
                    <a:pt x="895451" y="251218"/>
                  </a:moveTo>
                  <a:lnTo>
                    <a:pt x="885393" y="201422"/>
                  </a:lnTo>
                  <a:lnTo>
                    <a:pt x="862825" y="167957"/>
                  </a:lnTo>
                  <a:lnTo>
                    <a:pt x="857986" y="160769"/>
                  </a:lnTo>
                  <a:lnTo>
                    <a:pt x="850785" y="155917"/>
                  </a:lnTo>
                  <a:lnTo>
                    <a:pt x="850785" y="251218"/>
                  </a:lnTo>
                  <a:lnTo>
                    <a:pt x="844232" y="283591"/>
                  </a:lnTo>
                  <a:lnTo>
                    <a:pt x="826376" y="310070"/>
                  </a:lnTo>
                  <a:lnTo>
                    <a:pt x="799909" y="327939"/>
                  </a:lnTo>
                  <a:lnTo>
                    <a:pt x="767537" y="334492"/>
                  </a:lnTo>
                  <a:lnTo>
                    <a:pt x="735152" y="327939"/>
                  </a:lnTo>
                  <a:lnTo>
                    <a:pt x="708685" y="310070"/>
                  </a:lnTo>
                  <a:lnTo>
                    <a:pt x="690816" y="283591"/>
                  </a:lnTo>
                  <a:lnTo>
                    <a:pt x="684276" y="251218"/>
                  </a:lnTo>
                  <a:lnTo>
                    <a:pt x="690816" y="218846"/>
                  </a:lnTo>
                  <a:lnTo>
                    <a:pt x="708685" y="192366"/>
                  </a:lnTo>
                  <a:lnTo>
                    <a:pt x="735152" y="174510"/>
                  </a:lnTo>
                  <a:lnTo>
                    <a:pt x="767537" y="167957"/>
                  </a:lnTo>
                  <a:lnTo>
                    <a:pt x="799909" y="174510"/>
                  </a:lnTo>
                  <a:lnTo>
                    <a:pt x="826376" y="192366"/>
                  </a:lnTo>
                  <a:lnTo>
                    <a:pt x="844232" y="218846"/>
                  </a:lnTo>
                  <a:lnTo>
                    <a:pt x="850785" y="251218"/>
                  </a:lnTo>
                  <a:lnTo>
                    <a:pt x="850785" y="155917"/>
                  </a:lnTo>
                  <a:lnTo>
                    <a:pt x="817321" y="133350"/>
                  </a:lnTo>
                  <a:lnTo>
                    <a:pt x="767537" y="123304"/>
                  </a:lnTo>
                  <a:lnTo>
                    <a:pt x="717740" y="133350"/>
                  </a:lnTo>
                  <a:lnTo>
                    <a:pt x="677075" y="160769"/>
                  </a:lnTo>
                  <a:lnTo>
                    <a:pt x="649655" y="201422"/>
                  </a:lnTo>
                  <a:lnTo>
                    <a:pt x="639610" y="251218"/>
                  </a:lnTo>
                  <a:lnTo>
                    <a:pt x="649655" y="301015"/>
                  </a:lnTo>
                  <a:lnTo>
                    <a:pt x="677075" y="341680"/>
                  </a:lnTo>
                  <a:lnTo>
                    <a:pt x="717740" y="369087"/>
                  </a:lnTo>
                  <a:lnTo>
                    <a:pt x="767537" y="379145"/>
                  </a:lnTo>
                  <a:lnTo>
                    <a:pt x="817321" y="369087"/>
                  </a:lnTo>
                  <a:lnTo>
                    <a:pt x="857986" y="341680"/>
                  </a:lnTo>
                  <a:lnTo>
                    <a:pt x="862825" y="334492"/>
                  </a:lnTo>
                  <a:lnTo>
                    <a:pt x="885393" y="301015"/>
                  </a:lnTo>
                  <a:lnTo>
                    <a:pt x="895451" y="251218"/>
                  </a:lnTo>
                  <a:close/>
                </a:path>
                <a:path w="1018540" h="502920">
                  <a:moveTo>
                    <a:pt x="1018032" y="251218"/>
                  </a:moveTo>
                  <a:lnTo>
                    <a:pt x="1013993" y="206070"/>
                  </a:lnTo>
                  <a:lnTo>
                    <a:pt x="1002322" y="163563"/>
                  </a:lnTo>
                  <a:lnTo>
                    <a:pt x="983742" y="124421"/>
                  </a:lnTo>
                  <a:lnTo>
                    <a:pt x="973391" y="109791"/>
                  </a:lnTo>
                  <a:lnTo>
                    <a:pt x="973391" y="251218"/>
                  </a:lnTo>
                  <a:lnTo>
                    <a:pt x="967930" y="298526"/>
                  </a:lnTo>
                  <a:lnTo>
                    <a:pt x="952373" y="341985"/>
                  </a:lnTo>
                  <a:lnTo>
                    <a:pt x="927963" y="380339"/>
                  </a:lnTo>
                  <a:lnTo>
                    <a:pt x="895959" y="412343"/>
                  </a:lnTo>
                  <a:lnTo>
                    <a:pt x="857605" y="436753"/>
                  </a:lnTo>
                  <a:lnTo>
                    <a:pt x="814158" y="452310"/>
                  </a:lnTo>
                  <a:lnTo>
                    <a:pt x="766851" y="457771"/>
                  </a:lnTo>
                  <a:lnTo>
                    <a:pt x="719556" y="452310"/>
                  </a:lnTo>
                  <a:lnTo>
                    <a:pt x="676109" y="436753"/>
                  </a:lnTo>
                  <a:lnTo>
                    <a:pt x="637755" y="412343"/>
                  </a:lnTo>
                  <a:lnTo>
                    <a:pt x="605751" y="380339"/>
                  </a:lnTo>
                  <a:lnTo>
                    <a:pt x="581342" y="341985"/>
                  </a:lnTo>
                  <a:lnTo>
                    <a:pt x="565785" y="298526"/>
                  </a:lnTo>
                  <a:lnTo>
                    <a:pt x="560311" y="251218"/>
                  </a:lnTo>
                  <a:lnTo>
                    <a:pt x="565785" y="203923"/>
                  </a:lnTo>
                  <a:lnTo>
                    <a:pt x="581342" y="160464"/>
                  </a:lnTo>
                  <a:lnTo>
                    <a:pt x="605751" y="122110"/>
                  </a:lnTo>
                  <a:lnTo>
                    <a:pt x="637755" y="90106"/>
                  </a:lnTo>
                  <a:lnTo>
                    <a:pt x="676109" y="65697"/>
                  </a:lnTo>
                  <a:lnTo>
                    <a:pt x="719556" y="50139"/>
                  </a:lnTo>
                  <a:lnTo>
                    <a:pt x="766851" y="44665"/>
                  </a:lnTo>
                  <a:lnTo>
                    <a:pt x="814158" y="50139"/>
                  </a:lnTo>
                  <a:lnTo>
                    <a:pt x="857605" y="65697"/>
                  </a:lnTo>
                  <a:lnTo>
                    <a:pt x="895959" y="90106"/>
                  </a:lnTo>
                  <a:lnTo>
                    <a:pt x="927963" y="122110"/>
                  </a:lnTo>
                  <a:lnTo>
                    <a:pt x="952373" y="160464"/>
                  </a:lnTo>
                  <a:lnTo>
                    <a:pt x="967930" y="203923"/>
                  </a:lnTo>
                  <a:lnTo>
                    <a:pt x="973391" y="251218"/>
                  </a:lnTo>
                  <a:lnTo>
                    <a:pt x="973391" y="109791"/>
                  </a:lnTo>
                  <a:lnTo>
                    <a:pt x="928687" y="59093"/>
                  </a:lnTo>
                  <a:lnTo>
                    <a:pt x="893635" y="34302"/>
                  </a:lnTo>
                  <a:lnTo>
                    <a:pt x="854494" y="15722"/>
                  </a:lnTo>
                  <a:lnTo>
                    <a:pt x="811999" y="4051"/>
                  </a:lnTo>
                  <a:lnTo>
                    <a:pt x="766851" y="0"/>
                  </a:lnTo>
                  <a:lnTo>
                    <a:pt x="721702" y="4051"/>
                  </a:lnTo>
                  <a:lnTo>
                    <a:pt x="679196" y="15722"/>
                  </a:lnTo>
                  <a:lnTo>
                    <a:pt x="640067" y="34302"/>
                  </a:lnTo>
                  <a:lnTo>
                    <a:pt x="605002" y="59093"/>
                  </a:lnTo>
                  <a:lnTo>
                    <a:pt x="574725" y="89369"/>
                  </a:lnTo>
                  <a:lnTo>
                    <a:pt x="549948" y="124421"/>
                  </a:lnTo>
                  <a:lnTo>
                    <a:pt x="531368" y="163563"/>
                  </a:lnTo>
                  <a:lnTo>
                    <a:pt x="519696" y="206070"/>
                  </a:lnTo>
                  <a:lnTo>
                    <a:pt x="515645" y="251218"/>
                  </a:lnTo>
                  <a:lnTo>
                    <a:pt x="519696" y="296379"/>
                  </a:lnTo>
                  <a:lnTo>
                    <a:pt x="531368" y="338874"/>
                  </a:lnTo>
                  <a:lnTo>
                    <a:pt x="549948" y="378015"/>
                  </a:lnTo>
                  <a:lnTo>
                    <a:pt x="574725" y="413067"/>
                  </a:lnTo>
                  <a:lnTo>
                    <a:pt x="605002" y="443344"/>
                  </a:lnTo>
                  <a:lnTo>
                    <a:pt x="640067" y="468134"/>
                  </a:lnTo>
                  <a:lnTo>
                    <a:pt x="679196" y="486714"/>
                  </a:lnTo>
                  <a:lnTo>
                    <a:pt x="721702" y="498386"/>
                  </a:lnTo>
                  <a:lnTo>
                    <a:pt x="766851" y="502424"/>
                  </a:lnTo>
                  <a:lnTo>
                    <a:pt x="811999" y="498386"/>
                  </a:lnTo>
                  <a:lnTo>
                    <a:pt x="854494" y="486714"/>
                  </a:lnTo>
                  <a:lnTo>
                    <a:pt x="893635" y="468134"/>
                  </a:lnTo>
                  <a:lnTo>
                    <a:pt x="908278" y="457771"/>
                  </a:lnTo>
                  <a:lnTo>
                    <a:pt x="928687" y="443344"/>
                  </a:lnTo>
                  <a:lnTo>
                    <a:pt x="958964" y="413067"/>
                  </a:lnTo>
                  <a:lnTo>
                    <a:pt x="983742" y="378015"/>
                  </a:lnTo>
                  <a:lnTo>
                    <a:pt x="1002322" y="338874"/>
                  </a:lnTo>
                  <a:lnTo>
                    <a:pt x="1013993" y="296379"/>
                  </a:lnTo>
                  <a:lnTo>
                    <a:pt x="1018032" y="251218"/>
                  </a:lnTo>
                  <a:close/>
                </a:path>
              </a:pathLst>
            </a:custGeom>
            <a:solidFill>
              <a:srgbClr val="00BABB"/>
            </a:solidFill>
          </p:spPr>
          <p:txBody>
            <a:bodyPr wrap="square" lIns="0" tIns="0" rIns="0" bIns="0" rtlCol="0"/>
            <a:lstStyle/>
            <a:p>
              <a:endParaRPr>
                <a:latin typeface="Arial" panose="020B0604020202020204" pitchFamily="34" charset="0"/>
                <a:cs typeface="Arial" panose="020B0604020202020204" pitchFamily="34" charset="0"/>
              </a:endParaRPr>
            </a:p>
          </p:txBody>
        </p:sp>
        <p:pic>
          <p:nvPicPr>
            <p:cNvPr id="13" name="object 15"/>
            <p:cNvPicPr/>
            <p:nvPr/>
          </p:nvPicPr>
          <p:blipFill>
            <a:blip r:embed="rId4" cstate="print"/>
            <a:stretch>
              <a:fillRect/>
            </a:stretch>
          </p:blipFill>
          <p:spPr>
            <a:xfrm>
              <a:off x="10645253" y="4971122"/>
              <a:ext cx="970560" cy="672438"/>
            </a:xfrm>
            <a:prstGeom prst="rect">
              <a:avLst/>
            </a:prstGeom>
          </p:spPr>
        </p:pic>
      </p:grpSp>
      <p:grpSp>
        <p:nvGrpSpPr>
          <p:cNvPr id="14" name="object 19"/>
          <p:cNvGrpSpPr/>
          <p:nvPr/>
        </p:nvGrpSpPr>
        <p:grpSpPr>
          <a:xfrm>
            <a:off x="384806" y="2242593"/>
            <a:ext cx="9804400" cy="4341495"/>
            <a:chOff x="393684" y="2242593"/>
            <a:chExt cx="9804400" cy="4341495"/>
          </a:xfrm>
        </p:grpSpPr>
        <p:sp>
          <p:nvSpPr>
            <p:cNvPr id="15" name="object 20"/>
            <p:cNvSpPr/>
            <p:nvPr/>
          </p:nvSpPr>
          <p:spPr>
            <a:xfrm>
              <a:off x="393674" y="2242603"/>
              <a:ext cx="9804400" cy="4341495"/>
            </a:xfrm>
            <a:custGeom>
              <a:avLst/>
              <a:gdLst/>
              <a:ahLst/>
              <a:cxnLst/>
              <a:rect l="l" t="t" r="r" b="b"/>
              <a:pathLst>
                <a:path w="9804400" h="4341495">
                  <a:moveTo>
                    <a:pt x="9803841" y="199974"/>
                  </a:moveTo>
                  <a:lnTo>
                    <a:pt x="9798583" y="154368"/>
                  </a:lnTo>
                  <a:lnTo>
                    <a:pt x="9798558" y="154114"/>
                  </a:lnTo>
                  <a:lnTo>
                    <a:pt x="9783521" y="112026"/>
                  </a:lnTo>
                  <a:lnTo>
                    <a:pt x="9775622" y="99606"/>
                  </a:lnTo>
                  <a:lnTo>
                    <a:pt x="9775622" y="199974"/>
                  </a:lnTo>
                  <a:lnTo>
                    <a:pt x="9775622" y="4140962"/>
                  </a:lnTo>
                  <a:lnTo>
                    <a:pt x="9769475" y="4186567"/>
                  </a:lnTo>
                  <a:lnTo>
                    <a:pt x="9752139" y="4227576"/>
                  </a:lnTo>
                  <a:lnTo>
                    <a:pt x="9725254" y="4262348"/>
                  </a:lnTo>
                  <a:lnTo>
                    <a:pt x="9690481" y="4289234"/>
                  </a:lnTo>
                  <a:lnTo>
                    <a:pt x="9649473" y="4306570"/>
                  </a:lnTo>
                  <a:lnTo>
                    <a:pt x="9603867" y="4312717"/>
                  </a:lnTo>
                  <a:lnTo>
                    <a:pt x="1212596" y="4312717"/>
                  </a:lnTo>
                  <a:lnTo>
                    <a:pt x="1212596" y="2948571"/>
                  </a:lnTo>
                  <a:lnTo>
                    <a:pt x="1251737" y="2948571"/>
                  </a:lnTo>
                  <a:lnTo>
                    <a:pt x="1251737" y="28219"/>
                  </a:lnTo>
                  <a:lnTo>
                    <a:pt x="9603867" y="28219"/>
                  </a:lnTo>
                  <a:lnTo>
                    <a:pt x="9649473" y="34366"/>
                  </a:lnTo>
                  <a:lnTo>
                    <a:pt x="9690481" y="51701"/>
                  </a:lnTo>
                  <a:lnTo>
                    <a:pt x="9725254" y="78574"/>
                  </a:lnTo>
                  <a:lnTo>
                    <a:pt x="9752139" y="113347"/>
                  </a:lnTo>
                  <a:lnTo>
                    <a:pt x="9769373" y="154114"/>
                  </a:lnTo>
                  <a:lnTo>
                    <a:pt x="9775622" y="199974"/>
                  </a:lnTo>
                  <a:lnTo>
                    <a:pt x="9775622" y="99606"/>
                  </a:lnTo>
                  <a:lnTo>
                    <a:pt x="9759912" y="74891"/>
                  </a:lnTo>
                  <a:lnTo>
                    <a:pt x="9728949" y="43929"/>
                  </a:lnTo>
                  <a:lnTo>
                    <a:pt x="9704222" y="28219"/>
                  </a:lnTo>
                  <a:lnTo>
                    <a:pt x="9691814" y="20320"/>
                  </a:lnTo>
                  <a:lnTo>
                    <a:pt x="9649727" y="5283"/>
                  </a:lnTo>
                  <a:lnTo>
                    <a:pt x="9603867" y="0"/>
                  </a:lnTo>
                  <a:lnTo>
                    <a:pt x="1251737" y="0"/>
                  </a:lnTo>
                  <a:lnTo>
                    <a:pt x="1184376" y="0"/>
                  </a:lnTo>
                  <a:lnTo>
                    <a:pt x="199974" y="0"/>
                  </a:lnTo>
                  <a:lnTo>
                    <a:pt x="154127" y="5283"/>
                  </a:lnTo>
                  <a:lnTo>
                    <a:pt x="112039" y="20320"/>
                  </a:lnTo>
                  <a:lnTo>
                    <a:pt x="74904" y="43929"/>
                  </a:lnTo>
                  <a:lnTo>
                    <a:pt x="43942" y="74904"/>
                  </a:lnTo>
                  <a:lnTo>
                    <a:pt x="20332" y="112026"/>
                  </a:lnTo>
                  <a:lnTo>
                    <a:pt x="5283" y="154127"/>
                  </a:lnTo>
                  <a:lnTo>
                    <a:pt x="0" y="199974"/>
                  </a:lnTo>
                  <a:lnTo>
                    <a:pt x="0" y="2948571"/>
                  </a:lnTo>
                  <a:lnTo>
                    <a:pt x="1184376" y="2948571"/>
                  </a:lnTo>
                  <a:lnTo>
                    <a:pt x="1184376" y="4340936"/>
                  </a:lnTo>
                  <a:lnTo>
                    <a:pt x="9603867" y="4340936"/>
                  </a:lnTo>
                  <a:lnTo>
                    <a:pt x="9649727" y="4335653"/>
                  </a:lnTo>
                  <a:lnTo>
                    <a:pt x="9691814" y="4320603"/>
                  </a:lnTo>
                  <a:lnTo>
                    <a:pt x="9728949" y="4296994"/>
                  </a:lnTo>
                  <a:lnTo>
                    <a:pt x="9759912" y="4266031"/>
                  </a:lnTo>
                  <a:lnTo>
                    <a:pt x="9783521" y="4228897"/>
                  </a:lnTo>
                  <a:lnTo>
                    <a:pt x="9798558" y="4186809"/>
                  </a:lnTo>
                  <a:lnTo>
                    <a:pt x="9803841" y="4140962"/>
                  </a:lnTo>
                  <a:lnTo>
                    <a:pt x="9803841" y="199974"/>
                  </a:lnTo>
                  <a:close/>
                </a:path>
              </a:pathLst>
            </a:custGeom>
            <a:solidFill>
              <a:srgbClr val="00B8B6"/>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21" name="object 21"/>
            <p:cNvSpPr/>
            <p:nvPr/>
          </p:nvSpPr>
          <p:spPr>
            <a:xfrm>
              <a:off x="393684" y="5191169"/>
              <a:ext cx="1252220" cy="1392555"/>
            </a:xfrm>
            <a:custGeom>
              <a:avLst/>
              <a:gdLst/>
              <a:ahLst/>
              <a:cxnLst/>
              <a:rect l="l" t="t" r="r" b="b"/>
              <a:pathLst>
                <a:path w="1252220" h="1392554">
                  <a:moveTo>
                    <a:pt x="1251737" y="0"/>
                  </a:moveTo>
                  <a:lnTo>
                    <a:pt x="0" y="0"/>
                  </a:lnTo>
                  <a:lnTo>
                    <a:pt x="0" y="1192390"/>
                  </a:lnTo>
                  <a:lnTo>
                    <a:pt x="5281" y="1238241"/>
                  </a:lnTo>
                  <a:lnTo>
                    <a:pt x="20326" y="1280332"/>
                  </a:lnTo>
                  <a:lnTo>
                    <a:pt x="43933" y="1317462"/>
                  </a:lnTo>
                  <a:lnTo>
                    <a:pt x="74902" y="1348431"/>
                  </a:lnTo>
                  <a:lnTo>
                    <a:pt x="112032" y="1372038"/>
                  </a:lnTo>
                  <a:lnTo>
                    <a:pt x="154123" y="1387082"/>
                  </a:lnTo>
                  <a:lnTo>
                    <a:pt x="199974" y="1392364"/>
                  </a:lnTo>
                  <a:lnTo>
                    <a:pt x="1251737" y="1392364"/>
                  </a:lnTo>
                  <a:lnTo>
                    <a:pt x="1251737" y="0"/>
                  </a:lnTo>
                  <a:close/>
                </a:path>
              </a:pathLst>
            </a:custGeom>
            <a:solidFill>
              <a:srgbClr val="034EA1"/>
            </a:solidFill>
          </p:spPr>
          <p:txBody>
            <a:bodyPr wrap="square" lIns="0" tIns="0" rIns="0" bIns="0" rtlCol="0"/>
            <a:lstStyle/>
            <a:p>
              <a:endParaRPr>
                <a:latin typeface="Arial" panose="020B0604020202020204" pitchFamily="34" charset="0"/>
                <a:cs typeface="Arial" panose="020B0604020202020204" pitchFamily="34" charset="0"/>
              </a:endParaRPr>
            </a:p>
          </p:txBody>
        </p:sp>
      </p:grpSp>
      <p:sp>
        <p:nvSpPr>
          <p:cNvPr id="22" name="object 22"/>
          <p:cNvSpPr txBox="1"/>
          <p:nvPr/>
        </p:nvSpPr>
        <p:spPr>
          <a:xfrm>
            <a:off x="1950899" y="4436393"/>
            <a:ext cx="3647338" cy="663323"/>
          </a:xfrm>
          <a:prstGeom prst="rect">
            <a:avLst/>
          </a:prstGeom>
        </p:spPr>
        <p:txBody>
          <a:bodyPr vert="horz" wrap="square" lIns="0" tIns="12700" rIns="0" bIns="0" rtlCol="0">
            <a:spAutoFit/>
          </a:bodyPr>
          <a:lstStyle/>
          <a:p>
            <a:pPr marL="298450" marR="5080" indent="-285750">
              <a:lnSpc>
                <a:spcPct val="108600"/>
              </a:lnSpc>
              <a:spcBef>
                <a:spcPts val="100"/>
              </a:spcBef>
              <a:buFont typeface="Arial" panose="020B0604020202020204" pitchFamily="34" charset="0"/>
              <a:buChar char="•"/>
            </a:pPr>
            <a:r>
              <a:rPr lang="en-GB" sz="1300" b="1" spc="-50" dirty="0">
                <a:solidFill>
                  <a:srgbClr val="00B8B6"/>
                </a:solidFill>
                <a:latin typeface="Arial" panose="020B0604020202020204" pitchFamily="34" charset="0"/>
                <a:ea typeface="Noto Sans HK" panose="020B0500000000000000" pitchFamily="34" charset="-120"/>
                <a:cs typeface="Arial" panose="020B0604020202020204" pitchFamily="34" charset="0"/>
              </a:rPr>
              <a:t>Waste from households and institutional premises (e.g. schools)</a:t>
            </a:r>
          </a:p>
          <a:p>
            <a:pPr marL="298450" marR="5080" indent="-285750">
              <a:lnSpc>
                <a:spcPct val="108600"/>
              </a:lnSpc>
              <a:spcBef>
                <a:spcPts val="100"/>
              </a:spcBef>
              <a:buFont typeface="Arial" panose="020B0604020202020204" pitchFamily="34" charset="0"/>
              <a:buChar char="•"/>
            </a:pPr>
            <a:r>
              <a:rPr lang="en-GB" sz="1300" b="1" dirty="0">
                <a:solidFill>
                  <a:srgbClr val="00B8B6"/>
                </a:solidFill>
                <a:latin typeface="Arial" panose="020B0604020202020204" pitchFamily="34" charset="0"/>
                <a:cs typeface="Arial" panose="020B0604020202020204" pitchFamily="34" charset="0"/>
              </a:rPr>
              <a:t>Waste generated from daily activities</a:t>
            </a:r>
            <a:endParaRPr lang="zh-TW" altLang="en-US" sz="1300" b="1" dirty="0">
              <a:solidFill>
                <a:srgbClr val="00B8B6"/>
              </a:solidFill>
              <a:latin typeface="Arial" panose="020B0604020202020204" pitchFamily="34" charset="0"/>
              <a:ea typeface="Noto Sans HK" panose="020B0500000000000000" pitchFamily="34" charset="-120"/>
              <a:cs typeface="Arial" panose="020B0604020202020204" pitchFamily="34" charset="0"/>
            </a:endParaRPr>
          </a:p>
        </p:txBody>
      </p:sp>
      <p:sp>
        <p:nvSpPr>
          <p:cNvPr id="23" name="object 23"/>
          <p:cNvSpPr txBox="1"/>
          <p:nvPr/>
        </p:nvSpPr>
        <p:spPr>
          <a:xfrm>
            <a:off x="6217827" y="4409218"/>
            <a:ext cx="3907184" cy="657872"/>
          </a:xfrm>
          <a:prstGeom prst="rect">
            <a:avLst/>
          </a:prstGeom>
        </p:spPr>
        <p:txBody>
          <a:bodyPr vert="horz" wrap="square" lIns="0" tIns="31750" rIns="0" bIns="0" rtlCol="0">
            <a:spAutoFit/>
          </a:bodyPr>
          <a:lstStyle/>
          <a:p>
            <a:pPr marL="298450" indent="-285750">
              <a:lnSpc>
                <a:spcPct val="100000"/>
              </a:lnSpc>
              <a:spcBef>
                <a:spcPts val="150"/>
              </a:spcBef>
              <a:buFont typeface="Arial" panose="020B0604020202020204" pitchFamily="34" charset="0"/>
              <a:buChar char="•"/>
            </a:pPr>
            <a:r>
              <a:rPr lang="en-GB" sz="1300" b="1" dirty="0">
                <a:solidFill>
                  <a:srgbClr val="00B8B6"/>
                </a:solidFill>
                <a:latin typeface="Arial" panose="020B0604020202020204" pitchFamily="34" charset="0"/>
                <a:cs typeface="Arial" panose="020B0604020202020204" pitchFamily="34" charset="0"/>
              </a:rPr>
              <a:t>Waste from shops, restaurants, hotels, offices, and markets</a:t>
            </a:r>
          </a:p>
          <a:p>
            <a:pPr marL="298450" indent="-285750">
              <a:lnSpc>
                <a:spcPct val="100000"/>
              </a:lnSpc>
              <a:spcBef>
                <a:spcPts val="150"/>
              </a:spcBef>
              <a:buFont typeface="Arial" panose="020B0604020202020204" pitchFamily="34" charset="0"/>
              <a:buChar char="•"/>
            </a:pPr>
            <a:r>
              <a:rPr lang="en-GB" sz="1300" b="1" dirty="0">
                <a:solidFill>
                  <a:srgbClr val="00B8B6"/>
                </a:solidFill>
                <a:latin typeface="Arial" panose="020B0604020202020204" pitchFamily="34" charset="0"/>
                <a:cs typeface="Arial" panose="020B0604020202020204" pitchFamily="34" charset="0"/>
              </a:rPr>
              <a:t>Waste generated from all industrial activities</a:t>
            </a:r>
            <a:endParaRPr lang="en-GB" sz="1300" b="1" dirty="0">
              <a:solidFill>
                <a:srgbClr val="00B8B6"/>
              </a:solidFill>
              <a:latin typeface="Arial" panose="020B0604020202020204" pitchFamily="34" charset="0"/>
              <a:ea typeface="Noto Sans HK" panose="020B0500000000000000" pitchFamily="34" charset="-120"/>
              <a:cs typeface="Arial" panose="020B0604020202020204" pitchFamily="34" charset="0"/>
            </a:endParaRPr>
          </a:p>
        </p:txBody>
      </p:sp>
      <p:sp>
        <p:nvSpPr>
          <p:cNvPr id="24" name="object 24"/>
          <p:cNvSpPr txBox="1"/>
          <p:nvPr/>
        </p:nvSpPr>
        <p:spPr>
          <a:xfrm>
            <a:off x="1946820" y="5339895"/>
            <a:ext cx="3647339" cy="936154"/>
          </a:xfrm>
          <a:prstGeom prst="rect">
            <a:avLst/>
          </a:prstGeom>
        </p:spPr>
        <p:txBody>
          <a:bodyPr vert="horz" wrap="square" lIns="0" tIns="12700" rIns="0" bIns="0" rtlCol="0" anchor="t">
            <a:spAutoFit/>
          </a:bodyPr>
          <a:lstStyle/>
          <a:p>
            <a:pPr marL="12700" marR="5080">
              <a:lnSpc>
                <a:spcPct val="118100"/>
              </a:lnSpc>
              <a:spcBef>
                <a:spcPts val="100"/>
              </a:spcBef>
            </a:pPr>
            <a:r>
              <a:rPr lang="en-GB" sz="1300" b="1" dirty="0">
                <a:solidFill>
                  <a:srgbClr val="034EA1"/>
                </a:solidFill>
                <a:latin typeface="Arial" panose="020B0604020202020204" pitchFamily="34" charset="0"/>
                <a:ea typeface="Noto Sans HK"/>
                <a:cs typeface="Arial" panose="020B0604020202020204" pitchFamily="34" charset="0"/>
              </a:rPr>
              <a:t>Newspapers, personal care product bottles, beverage bottles, aluminium cans, sauce bottles, household appliances, food waste, etc.</a:t>
            </a:r>
            <a:endParaRPr lang="en-US" sz="1300" b="1" dirty="0">
              <a:solidFill>
                <a:srgbClr val="034EA1"/>
              </a:solidFill>
              <a:latin typeface="Arial" panose="020B0604020202020204" pitchFamily="34" charset="0"/>
              <a:ea typeface="Noto Sans HK"/>
              <a:cs typeface="Arial" panose="020B0604020202020204" pitchFamily="34" charset="0"/>
            </a:endParaRPr>
          </a:p>
        </p:txBody>
      </p:sp>
      <p:sp>
        <p:nvSpPr>
          <p:cNvPr id="25" name="object 25"/>
          <p:cNvSpPr txBox="1"/>
          <p:nvPr/>
        </p:nvSpPr>
        <p:spPr>
          <a:xfrm>
            <a:off x="6256163" y="5339895"/>
            <a:ext cx="3675863" cy="700063"/>
          </a:xfrm>
          <a:prstGeom prst="rect">
            <a:avLst/>
          </a:prstGeom>
        </p:spPr>
        <p:txBody>
          <a:bodyPr vert="horz" wrap="square" lIns="0" tIns="12700" rIns="0" bIns="0" rtlCol="0">
            <a:spAutoFit/>
          </a:bodyPr>
          <a:lstStyle/>
          <a:p>
            <a:pPr marL="12700" marR="5080">
              <a:lnSpc>
                <a:spcPct val="118100"/>
              </a:lnSpc>
              <a:spcBef>
                <a:spcPts val="100"/>
              </a:spcBef>
            </a:pPr>
            <a:r>
              <a:rPr lang="en-US" sz="1300" b="1" spc="-25" dirty="0">
                <a:solidFill>
                  <a:srgbClr val="034EA1"/>
                </a:solidFill>
                <a:latin typeface="Arial" panose="020B0604020202020204" pitchFamily="34" charset="0"/>
                <a:ea typeface="Noto Sans HK" panose="020B0500000000000000" pitchFamily="34" charset="-120"/>
                <a:cs typeface="Arial" panose="020B0604020202020204" pitchFamily="34" charset="0"/>
              </a:rPr>
              <a:t>Office paper, cardboard, spoiled / expired food, cardboard boxes, </a:t>
            </a:r>
            <a:r>
              <a:rPr lang="en-US" sz="1300" b="1" spc="-25" dirty="0" err="1">
                <a:solidFill>
                  <a:srgbClr val="034EA1"/>
                </a:solidFill>
                <a:latin typeface="Arial" panose="020B0604020202020204" pitchFamily="34" charset="0"/>
                <a:ea typeface="Noto Sans HK" panose="020B0500000000000000" pitchFamily="34" charset="-120"/>
                <a:cs typeface="Arial" panose="020B0604020202020204" pitchFamily="34" charset="0"/>
              </a:rPr>
              <a:t>styrofoam</a:t>
            </a:r>
            <a:r>
              <a:rPr lang="en-US" sz="1300" b="1" spc="-25" dirty="0">
                <a:solidFill>
                  <a:srgbClr val="034EA1"/>
                </a:solidFill>
                <a:latin typeface="Arial" panose="020B0604020202020204" pitchFamily="34" charset="0"/>
                <a:ea typeface="Noto Sans HK" panose="020B0500000000000000" pitchFamily="34" charset="-120"/>
                <a:cs typeface="Arial" panose="020B0604020202020204" pitchFamily="34" charset="0"/>
              </a:rPr>
              <a:t>, textiles, wood, rubber tires, etc.</a:t>
            </a:r>
          </a:p>
        </p:txBody>
      </p:sp>
      <p:pic>
        <p:nvPicPr>
          <p:cNvPr id="27" name="object 27"/>
          <p:cNvPicPr/>
          <p:nvPr/>
        </p:nvPicPr>
        <p:blipFill>
          <a:blip r:embed="rId5" cstate="print"/>
          <a:stretch>
            <a:fillRect/>
          </a:stretch>
        </p:blipFill>
        <p:spPr>
          <a:xfrm>
            <a:off x="1950899" y="2509039"/>
            <a:ext cx="3647340" cy="1803071"/>
          </a:xfrm>
          <a:prstGeom prst="rect">
            <a:avLst/>
          </a:prstGeom>
          <a:ln w="28219">
            <a:solidFill>
              <a:schemeClr val="tx1"/>
            </a:solidFill>
          </a:ln>
        </p:spPr>
      </p:pic>
      <p:pic>
        <p:nvPicPr>
          <p:cNvPr id="28" name="object 28"/>
          <p:cNvPicPr/>
          <p:nvPr/>
        </p:nvPicPr>
        <p:blipFill>
          <a:blip r:embed="rId6" cstate="print"/>
          <a:stretch>
            <a:fillRect/>
          </a:stretch>
        </p:blipFill>
        <p:spPr>
          <a:xfrm>
            <a:off x="6256163" y="2509039"/>
            <a:ext cx="3588918" cy="1803071"/>
          </a:xfrm>
          <a:prstGeom prst="rect">
            <a:avLst/>
          </a:prstGeom>
          <a:ln w="28219">
            <a:solidFill>
              <a:schemeClr val="tx1"/>
            </a:solidFill>
          </a:ln>
        </p:spPr>
      </p:pic>
      <p:sp>
        <p:nvSpPr>
          <p:cNvPr id="29" name="object 29"/>
          <p:cNvSpPr/>
          <p:nvPr/>
        </p:nvSpPr>
        <p:spPr>
          <a:xfrm>
            <a:off x="5908033" y="2224927"/>
            <a:ext cx="0" cy="4316095"/>
          </a:xfrm>
          <a:custGeom>
            <a:avLst/>
            <a:gdLst/>
            <a:ahLst/>
            <a:cxnLst/>
            <a:rect l="l" t="t" r="r" b="b"/>
            <a:pathLst>
              <a:path h="4316095">
                <a:moveTo>
                  <a:pt x="0" y="0"/>
                </a:moveTo>
                <a:lnTo>
                  <a:pt x="0" y="4316006"/>
                </a:lnTo>
              </a:path>
            </a:pathLst>
          </a:custGeom>
          <a:ln w="28219">
            <a:solidFill>
              <a:srgbClr val="00B8B6"/>
            </a:solidFill>
          </a:ln>
        </p:spPr>
        <p:txBody>
          <a:bodyPr wrap="square" lIns="0" tIns="0" rIns="0" bIns="0" rtlCol="0"/>
          <a:lstStyle/>
          <a:p>
            <a:endParaRPr>
              <a:latin typeface="Arial" panose="020B0604020202020204" pitchFamily="34" charset="0"/>
              <a:cs typeface="Arial" panose="020B0604020202020204" pitchFamily="34" charset="0"/>
            </a:endParaRPr>
          </a:p>
        </p:txBody>
      </p:sp>
      <p:sp>
        <p:nvSpPr>
          <p:cNvPr id="30" name="object 30"/>
          <p:cNvSpPr/>
          <p:nvPr/>
        </p:nvSpPr>
        <p:spPr>
          <a:xfrm>
            <a:off x="1636544" y="5173502"/>
            <a:ext cx="8552180" cy="0"/>
          </a:xfrm>
          <a:custGeom>
            <a:avLst/>
            <a:gdLst/>
            <a:ahLst/>
            <a:cxnLst/>
            <a:rect l="l" t="t" r="r" b="b"/>
            <a:pathLst>
              <a:path w="8552180">
                <a:moveTo>
                  <a:pt x="0" y="0"/>
                </a:moveTo>
                <a:lnTo>
                  <a:pt x="8552103" y="0"/>
                </a:lnTo>
              </a:path>
            </a:pathLst>
          </a:custGeom>
          <a:ln w="28219">
            <a:solidFill>
              <a:srgbClr val="00B8B6"/>
            </a:solidFill>
          </a:ln>
        </p:spPr>
        <p:txBody>
          <a:bodyPr wrap="square" lIns="0" tIns="0" rIns="0" bIns="0" rtlCol="0"/>
          <a:lstStyle/>
          <a:p>
            <a:endParaRPr dirty="0">
              <a:latin typeface="Arial" panose="020B0604020202020204" pitchFamily="34" charset="0"/>
              <a:cs typeface="Arial" panose="020B0604020202020204" pitchFamily="34" charset="0"/>
            </a:endParaRPr>
          </a:p>
        </p:txBody>
      </p:sp>
      <p:sp>
        <p:nvSpPr>
          <p:cNvPr id="31" name="object 31"/>
          <p:cNvSpPr txBox="1"/>
          <p:nvPr/>
        </p:nvSpPr>
        <p:spPr>
          <a:xfrm>
            <a:off x="384796" y="3517657"/>
            <a:ext cx="1251747" cy="323807"/>
          </a:xfrm>
          <a:prstGeom prst="rect">
            <a:avLst/>
          </a:prstGeom>
        </p:spPr>
        <p:txBody>
          <a:bodyPr vert="horz" wrap="square" lIns="0" tIns="15875" rIns="0" bIns="0" rtlCol="0">
            <a:spAutoFit/>
          </a:bodyPr>
          <a:lstStyle/>
          <a:p>
            <a:pPr marL="12700" algn="ctr">
              <a:lnSpc>
                <a:spcPct val="100000"/>
              </a:lnSpc>
              <a:spcBef>
                <a:spcPts val="125"/>
              </a:spcBef>
            </a:pPr>
            <a:r>
              <a:rPr lang="en-GB" sz="2000" b="1" dirty="0">
                <a:solidFill>
                  <a:srgbClr val="FFFFFF"/>
                </a:solidFill>
                <a:latin typeface="Arial" panose="020B0604020202020204" pitchFamily="34" charset="0"/>
                <a:ea typeface="Noto Sans HK" panose="020B0500000000000000" pitchFamily="34" charset="-120"/>
                <a:cs typeface="Arial" panose="020B0604020202020204" pitchFamily="34" charset="0"/>
              </a:rPr>
              <a:t>Source</a:t>
            </a:r>
            <a:endParaRPr sz="2000" dirty="0">
              <a:latin typeface="Arial" panose="020B0604020202020204" pitchFamily="34" charset="0"/>
              <a:ea typeface="Noto Sans HK" panose="020B0500000000000000" pitchFamily="34" charset="-120"/>
              <a:cs typeface="Arial" panose="020B0604020202020204" pitchFamily="34" charset="0"/>
            </a:endParaRPr>
          </a:p>
        </p:txBody>
      </p:sp>
      <p:sp>
        <p:nvSpPr>
          <p:cNvPr id="32" name="object 32"/>
          <p:cNvSpPr txBox="1"/>
          <p:nvPr/>
        </p:nvSpPr>
        <p:spPr>
          <a:xfrm>
            <a:off x="429549" y="5694765"/>
            <a:ext cx="1489422" cy="323807"/>
          </a:xfrm>
          <a:prstGeom prst="rect">
            <a:avLst/>
          </a:prstGeom>
        </p:spPr>
        <p:txBody>
          <a:bodyPr vert="horz" wrap="square" lIns="0" tIns="15875" rIns="0" bIns="0" rtlCol="0">
            <a:spAutoFit/>
          </a:bodyPr>
          <a:lstStyle/>
          <a:p>
            <a:pPr marL="12700">
              <a:lnSpc>
                <a:spcPct val="100000"/>
              </a:lnSpc>
              <a:spcBef>
                <a:spcPts val="125"/>
              </a:spcBef>
            </a:pPr>
            <a:r>
              <a:rPr lang="en-US" sz="2000" b="1" spc="-25" dirty="0">
                <a:solidFill>
                  <a:srgbClr val="FFFFFF"/>
                </a:solidFill>
                <a:latin typeface="Arial" panose="020B0604020202020204" pitchFamily="34" charset="0"/>
                <a:ea typeface="Noto Sans HK" panose="020B0500000000000000" pitchFamily="34" charset="-120"/>
                <a:cs typeface="Arial" panose="020B0604020202020204" pitchFamily="34" charset="0"/>
              </a:rPr>
              <a:t>Example</a:t>
            </a:r>
            <a:endParaRPr sz="2000" dirty="0">
              <a:latin typeface="Arial" panose="020B0604020202020204" pitchFamily="34" charset="0"/>
              <a:ea typeface="Noto Sans HK" panose="020B0500000000000000" pitchFamily="34" charset="-120"/>
              <a:cs typeface="Arial" panose="020B0604020202020204" pitchFamily="34" charset="0"/>
            </a:endParaRPr>
          </a:p>
        </p:txBody>
      </p:sp>
      <p:sp>
        <p:nvSpPr>
          <p:cNvPr id="33" name="object 33"/>
          <p:cNvSpPr txBox="1"/>
          <p:nvPr/>
        </p:nvSpPr>
        <p:spPr>
          <a:xfrm>
            <a:off x="390162" y="1673317"/>
            <a:ext cx="6575081" cy="415498"/>
          </a:xfrm>
          <a:prstGeom prst="rect">
            <a:avLst/>
          </a:prstGeom>
        </p:spPr>
        <p:txBody>
          <a:bodyPr vert="horz" wrap="square" lIns="0" tIns="15240" rIns="0" bIns="0" rtlCol="0">
            <a:spAutoFit/>
          </a:bodyPr>
          <a:lstStyle/>
          <a:p>
            <a:pPr marL="12700">
              <a:spcBef>
                <a:spcPts val="120"/>
              </a:spcBef>
            </a:pPr>
            <a:r>
              <a:rPr lang="en-US" sz="2600" b="1" spc="10" dirty="0">
                <a:solidFill>
                  <a:srgbClr val="034EA1"/>
                </a:solidFill>
                <a:latin typeface="Arial" panose="020B0604020202020204" pitchFamily="34" charset="0"/>
                <a:ea typeface="Noto Sans HK" panose="020B0500000000000000" pitchFamily="34" charset="-120"/>
                <a:cs typeface="Arial" panose="020B0604020202020204" pitchFamily="34" charset="0"/>
              </a:rPr>
              <a:t>Municipal solid waste (MSW) :</a:t>
            </a:r>
            <a:endParaRPr sz="2600" dirty="0">
              <a:latin typeface="Arial" panose="020B0604020202020204" pitchFamily="34" charset="0"/>
              <a:ea typeface="Noto Sans HK" panose="020B0500000000000000" pitchFamily="34" charset="-120"/>
              <a:cs typeface="Arial" panose="020B0604020202020204" pitchFamily="34" charset="0"/>
            </a:endParaRPr>
          </a:p>
        </p:txBody>
      </p:sp>
      <p:sp>
        <p:nvSpPr>
          <p:cNvPr id="10" name="文字方塊 9">
            <a:extLst>
              <a:ext uri="{FF2B5EF4-FFF2-40B4-BE49-F238E27FC236}">
                <a16:creationId xmlns:a16="http://schemas.microsoft.com/office/drawing/2014/main" id="{B2EEDA23-43F2-9132-7C4A-BFC8416C610A}"/>
              </a:ext>
            </a:extLst>
          </p:cNvPr>
          <p:cNvSpPr txBox="1"/>
          <p:nvPr/>
        </p:nvSpPr>
        <p:spPr>
          <a:xfrm>
            <a:off x="3045010" y="3953042"/>
            <a:ext cx="1765766" cy="307777"/>
          </a:xfrm>
          <a:prstGeom prst="rect">
            <a:avLst/>
          </a:prstGeom>
          <a:solidFill>
            <a:schemeClr val="bg1"/>
          </a:solidFill>
        </p:spPr>
        <p:txBody>
          <a:bodyPr wrap="square" rtlCol="0">
            <a:spAutoFit/>
          </a:bodyPr>
          <a:lstStyle/>
          <a:p>
            <a:r>
              <a:rPr lang="en-US" altLang="zh-TW" sz="1400" b="1" dirty="0">
                <a:solidFill>
                  <a:srgbClr val="538E75"/>
                </a:solidFill>
                <a:latin typeface="Arial" panose="020B0604020202020204" pitchFamily="34" charset="0"/>
                <a:cs typeface="Arial" panose="020B0604020202020204" pitchFamily="34" charset="0"/>
              </a:rPr>
              <a:t>Domestic waste</a:t>
            </a:r>
            <a:endParaRPr lang="zh-TW" altLang="en-US" sz="1400" b="1" dirty="0">
              <a:solidFill>
                <a:srgbClr val="538E75"/>
              </a:solidFill>
              <a:latin typeface="Arial" panose="020B0604020202020204" pitchFamily="34" charset="0"/>
              <a:cs typeface="Arial" panose="020B0604020202020204" pitchFamily="34" charset="0"/>
            </a:endParaRPr>
          </a:p>
        </p:txBody>
      </p:sp>
      <p:sp>
        <p:nvSpPr>
          <p:cNvPr id="16" name="文字方塊 15">
            <a:extLst>
              <a:ext uri="{FF2B5EF4-FFF2-40B4-BE49-F238E27FC236}">
                <a16:creationId xmlns:a16="http://schemas.microsoft.com/office/drawing/2014/main" id="{18ACCB85-A934-A55F-225F-C8F81A82B3D1}"/>
              </a:ext>
            </a:extLst>
          </p:cNvPr>
          <p:cNvSpPr txBox="1"/>
          <p:nvPr/>
        </p:nvSpPr>
        <p:spPr>
          <a:xfrm>
            <a:off x="6256163" y="4004821"/>
            <a:ext cx="3588918" cy="307777"/>
          </a:xfrm>
          <a:prstGeom prst="rect">
            <a:avLst/>
          </a:prstGeom>
          <a:solidFill>
            <a:schemeClr val="bg1"/>
          </a:solidFill>
        </p:spPr>
        <p:txBody>
          <a:bodyPr wrap="square" rtlCol="0">
            <a:spAutoFit/>
          </a:bodyPr>
          <a:lstStyle/>
          <a:p>
            <a:r>
              <a:rPr lang="en-US" altLang="zh-TW" sz="1400" b="1" dirty="0">
                <a:solidFill>
                  <a:srgbClr val="538E75"/>
                </a:solidFill>
                <a:latin typeface="Arial" panose="020B0604020202020204" pitchFamily="34" charset="0"/>
                <a:cs typeface="Arial" panose="020B0604020202020204" pitchFamily="34" charset="0"/>
              </a:rPr>
              <a:t>Commercial and industrial sector waste</a:t>
            </a:r>
            <a:endParaRPr lang="zh-TW" altLang="en-US" sz="1400" b="1" dirty="0">
              <a:solidFill>
                <a:srgbClr val="538E75"/>
              </a:solidFill>
              <a:latin typeface="Arial" panose="020B0604020202020204" pitchFamily="34" charset="0"/>
              <a:cs typeface="Arial" panose="020B0604020202020204" pitchFamily="34" charset="0"/>
            </a:endParaRPr>
          </a:p>
        </p:txBody>
      </p:sp>
      <p:sp>
        <p:nvSpPr>
          <p:cNvPr id="34" name="橢圓 33">
            <a:extLst>
              <a:ext uri="{FF2B5EF4-FFF2-40B4-BE49-F238E27FC236}">
                <a16:creationId xmlns:a16="http://schemas.microsoft.com/office/drawing/2014/main" id="{6DF714DD-E518-474A-B1DB-99944FE024B8}"/>
              </a:ext>
            </a:extLst>
          </p:cNvPr>
          <p:cNvSpPr/>
          <p:nvPr/>
        </p:nvSpPr>
        <p:spPr>
          <a:xfrm>
            <a:off x="1627595" y="1005900"/>
            <a:ext cx="412805" cy="437844"/>
          </a:xfrm>
          <a:prstGeom prst="ellipse">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HK" altLang="en-US" sz="1900" b="1" dirty="0">
              <a:solidFill>
                <a:srgbClr val="034EA1"/>
              </a:solidFill>
              <a:latin typeface="Arial" panose="020B0604020202020204" pitchFamily="34" charset="0"/>
              <a:ea typeface="Noto Sans HK" panose="020B0500000000000000" pitchFamily="34" charset="-120"/>
              <a:cs typeface="Arial" panose="020B0604020202020204" pitchFamily="34" charset="0"/>
            </a:endParaRPr>
          </a:p>
        </p:txBody>
      </p:sp>
      <p:sp>
        <p:nvSpPr>
          <p:cNvPr id="36" name="矩形 35">
            <a:extLst>
              <a:ext uri="{FF2B5EF4-FFF2-40B4-BE49-F238E27FC236}">
                <a16:creationId xmlns:a16="http://schemas.microsoft.com/office/drawing/2014/main" id="{AE4A9D6B-28DE-4C93-AD69-C413AF3BEB3C}"/>
              </a:ext>
            </a:extLst>
          </p:cNvPr>
          <p:cNvSpPr/>
          <p:nvPr/>
        </p:nvSpPr>
        <p:spPr>
          <a:xfrm>
            <a:off x="1655903" y="993990"/>
            <a:ext cx="356188" cy="461665"/>
          </a:xfrm>
          <a:prstGeom prst="rect">
            <a:avLst/>
          </a:prstGeom>
        </p:spPr>
        <p:txBody>
          <a:bodyPr wrap="none">
            <a:spAutoFit/>
          </a:bodyPr>
          <a:lstStyle/>
          <a:p>
            <a:pPr algn="ctr"/>
            <a:r>
              <a:rPr lang="en-US" altLang="zh-HK" sz="2400" b="1" dirty="0">
                <a:solidFill>
                  <a:srgbClr val="034EA1"/>
                </a:solidFill>
                <a:latin typeface="Arial" panose="020B0604020202020204" pitchFamily="34" charset="0"/>
                <a:ea typeface="Noto Sans HK" panose="020B0500000000000000" pitchFamily="34" charset="-120"/>
                <a:cs typeface="Arial" panose="020B0604020202020204" pitchFamily="34" charset="0"/>
              </a:rPr>
              <a:t>1</a:t>
            </a:r>
            <a:endParaRPr lang="zh-HK" altLang="en-US" sz="2400" b="1" dirty="0">
              <a:solidFill>
                <a:srgbClr val="034EA1"/>
              </a:solidFill>
              <a:latin typeface="Arial" panose="020B0604020202020204" pitchFamily="34" charset="0"/>
              <a:ea typeface="Noto Sans HK" panose="020B0500000000000000" pitchFamily="34" charset="-120"/>
              <a:cs typeface="Arial" panose="020B0604020202020204" pitchFamily="34" charset="0"/>
            </a:endParaRPr>
          </a:p>
        </p:txBody>
      </p:sp>
      <p:sp>
        <p:nvSpPr>
          <p:cNvPr id="38" name="標題 5">
            <a:extLst>
              <a:ext uri="{FF2B5EF4-FFF2-40B4-BE49-F238E27FC236}">
                <a16:creationId xmlns:a16="http://schemas.microsoft.com/office/drawing/2014/main" id="{68DEBF10-137A-4BF0-8A53-C9B15E9A6D15}"/>
              </a:ext>
            </a:extLst>
          </p:cNvPr>
          <p:cNvSpPr>
            <a:spLocks noGrp="1"/>
          </p:cNvSpPr>
          <p:nvPr>
            <p:ph type="title"/>
          </p:nvPr>
        </p:nvSpPr>
        <p:spPr>
          <a:xfrm>
            <a:off x="307393" y="1036957"/>
            <a:ext cx="7813257" cy="375730"/>
          </a:xfrm>
        </p:spPr>
        <p:txBody>
          <a:bodyPr/>
          <a:lstStyle/>
          <a:p>
            <a:r>
              <a:rPr lang="en-US" altLang="zh-HK" sz="2800" dirty="0"/>
              <a:t>Guess</a:t>
            </a:r>
            <a:endParaRPr lang="zh-HK" altLang="en-US" sz="2800" dirty="0"/>
          </a:p>
        </p:txBody>
      </p:sp>
    </p:spTree>
    <p:extLst>
      <p:ext uri="{BB962C8B-B14F-4D97-AF65-F5344CB8AC3E}">
        <p14:creationId xmlns:p14="http://schemas.microsoft.com/office/powerpoint/2010/main" val="41591416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14"/>
          <p:cNvPicPr/>
          <p:nvPr/>
        </p:nvPicPr>
        <p:blipFill>
          <a:blip r:embed="rId2" cstate="print"/>
          <a:stretch>
            <a:fillRect/>
          </a:stretch>
        </p:blipFill>
        <p:spPr>
          <a:xfrm>
            <a:off x="10640552" y="6166478"/>
            <a:ext cx="990658" cy="398528"/>
          </a:xfrm>
          <a:prstGeom prst="rect">
            <a:avLst/>
          </a:prstGeom>
        </p:spPr>
      </p:pic>
      <p:grpSp>
        <p:nvGrpSpPr>
          <p:cNvPr id="4" name="object 15"/>
          <p:cNvGrpSpPr/>
          <p:nvPr/>
        </p:nvGrpSpPr>
        <p:grpSpPr>
          <a:xfrm>
            <a:off x="10631633" y="4971122"/>
            <a:ext cx="1018540" cy="1142365"/>
            <a:chOff x="10631633" y="4971122"/>
            <a:chExt cx="1018540" cy="1142365"/>
          </a:xfrm>
        </p:grpSpPr>
        <p:sp>
          <p:nvSpPr>
            <p:cNvPr id="5" name="object 16"/>
            <p:cNvSpPr/>
            <p:nvPr/>
          </p:nvSpPr>
          <p:spPr>
            <a:xfrm>
              <a:off x="10631627" y="5610694"/>
              <a:ext cx="1018540" cy="502920"/>
            </a:xfrm>
            <a:custGeom>
              <a:avLst/>
              <a:gdLst/>
              <a:ahLst/>
              <a:cxnLst/>
              <a:rect l="l" t="t" r="r" b="b"/>
              <a:pathLst>
                <a:path w="1018540" h="502920">
                  <a:moveTo>
                    <a:pt x="505790" y="106324"/>
                  </a:moveTo>
                  <a:lnTo>
                    <a:pt x="466775" y="70802"/>
                  </a:lnTo>
                  <a:lnTo>
                    <a:pt x="459308" y="110566"/>
                  </a:lnTo>
                  <a:lnTo>
                    <a:pt x="444106" y="90373"/>
                  </a:lnTo>
                  <a:lnTo>
                    <a:pt x="408114" y="55079"/>
                  </a:lnTo>
                  <a:lnTo>
                    <a:pt x="376339" y="33401"/>
                  </a:lnTo>
                  <a:lnTo>
                    <a:pt x="341147" y="16637"/>
                  </a:lnTo>
                  <a:lnTo>
                    <a:pt x="303314" y="5461"/>
                  </a:lnTo>
                  <a:lnTo>
                    <a:pt x="263486" y="330"/>
                  </a:lnTo>
                  <a:lnTo>
                    <a:pt x="251206" y="12"/>
                  </a:lnTo>
                  <a:lnTo>
                    <a:pt x="206057" y="4064"/>
                  </a:lnTo>
                  <a:lnTo>
                    <a:pt x="163550" y="15735"/>
                  </a:lnTo>
                  <a:lnTo>
                    <a:pt x="124421" y="34315"/>
                  </a:lnTo>
                  <a:lnTo>
                    <a:pt x="89357" y="59093"/>
                  </a:lnTo>
                  <a:lnTo>
                    <a:pt x="59080" y="89369"/>
                  </a:lnTo>
                  <a:lnTo>
                    <a:pt x="34302" y="124434"/>
                  </a:lnTo>
                  <a:lnTo>
                    <a:pt x="15722" y="163563"/>
                  </a:lnTo>
                  <a:lnTo>
                    <a:pt x="4051" y="206070"/>
                  </a:lnTo>
                  <a:lnTo>
                    <a:pt x="0" y="251218"/>
                  </a:lnTo>
                  <a:lnTo>
                    <a:pt x="4051" y="296379"/>
                  </a:lnTo>
                  <a:lnTo>
                    <a:pt x="15722" y="338874"/>
                  </a:lnTo>
                  <a:lnTo>
                    <a:pt x="34302" y="378015"/>
                  </a:lnTo>
                  <a:lnTo>
                    <a:pt x="59080" y="413080"/>
                  </a:lnTo>
                  <a:lnTo>
                    <a:pt x="89357" y="443357"/>
                  </a:lnTo>
                  <a:lnTo>
                    <a:pt x="124421" y="468134"/>
                  </a:lnTo>
                  <a:lnTo>
                    <a:pt x="163550" y="486714"/>
                  </a:lnTo>
                  <a:lnTo>
                    <a:pt x="206057" y="498386"/>
                  </a:lnTo>
                  <a:lnTo>
                    <a:pt x="251206" y="502437"/>
                  </a:lnTo>
                  <a:lnTo>
                    <a:pt x="283743" y="500329"/>
                  </a:lnTo>
                  <a:lnTo>
                    <a:pt x="315023" y="494207"/>
                  </a:lnTo>
                  <a:lnTo>
                    <a:pt x="344779" y="484327"/>
                  </a:lnTo>
                  <a:lnTo>
                    <a:pt x="372757" y="470979"/>
                  </a:lnTo>
                  <a:lnTo>
                    <a:pt x="372757" y="492721"/>
                  </a:lnTo>
                  <a:lnTo>
                    <a:pt x="493318" y="492721"/>
                  </a:lnTo>
                  <a:lnTo>
                    <a:pt x="493318" y="245148"/>
                  </a:lnTo>
                  <a:lnTo>
                    <a:pt x="246037" y="245148"/>
                  </a:lnTo>
                  <a:lnTo>
                    <a:pt x="246037" y="335356"/>
                  </a:lnTo>
                  <a:lnTo>
                    <a:pt x="244017" y="335648"/>
                  </a:lnTo>
                  <a:lnTo>
                    <a:pt x="190169" y="307809"/>
                  </a:lnTo>
                  <a:lnTo>
                    <a:pt x="168630" y="251218"/>
                  </a:lnTo>
                  <a:lnTo>
                    <a:pt x="175183" y="218846"/>
                  </a:lnTo>
                  <a:lnTo>
                    <a:pt x="193040" y="192366"/>
                  </a:lnTo>
                  <a:lnTo>
                    <a:pt x="219506" y="174510"/>
                  </a:lnTo>
                  <a:lnTo>
                    <a:pt x="251879" y="167957"/>
                  </a:lnTo>
                  <a:lnTo>
                    <a:pt x="277393" y="171958"/>
                  </a:lnTo>
                  <a:lnTo>
                    <a:pt x="299720" y="183121"/>
                  </a:lnTo>
                  <a:lnTo>
                    <a:pt x="317601" y="200190"/>
                  </a:lnTo>
                  <a:lnTo>
                    <a:pt x="329793" y="221894"/>
                  </a:lnTo>
                  <a:lnTo>
                    <a:pt x="372872" y="209702"/>
                  </a:lnTo>
                  <a:lnTo>
                    <a:pt x="354584" y="175006"/>
                  </a:lnTo>
                  <a:lnTo>
                    <a:pt x="326948" y="147662"/>
                  </a:lnTo>
                  <a:lnTo>
                    <a:pt x="292023" y="129743"/>
                  </a:lnTo>
                  <a:lnTo>
                    <a:pt x="251879" y="123304"/>
                  </a:lnTo>
                  <a:lnTo>
                    <a:pt x="202095" y="133362"/>
                  </a:lnTo>
                  <a:lnTo>
                    <a:pt x="161442" y="160769"/>
                  </a:lnTo>
                  <a:lnTo>
                    <a:pt x="134023" y="201434"/>
                  </a:lnTo>
                  <a:lnTo>
                    <a:pt x="123977" y="251218"/>
                  </a:lnTo>
                  <a:lnTo>
                    <a:pt x="134023" y="301015"/>
                  </a:lnTo>
                  <a:lnTo>
                    <a:pt x="161442" y="341680"/>
                  </a:lnTo>
                  <a:lnTo>
                    <a:pt x="202095" y="369087"/>
                  </a:lnTo>
                  <a:lnTo>
                    <a:pt x="251879" y="379145"/>
                  </a:lnTo>
                  <a:lnTo>
                    <a:pt x="279374" y="376174"/>
                  </a:lnTo>
                  <a:lnTo>
                    <a:pt x="304800" y="367677"/>
                  </a:lnTo>
                  <a:lnTo>
                    <a:pt x="327520" y="354317"/>
                  </a:lnTo>
                  <a:lnTo>
                    <a:pt x="346938" y="336715"/>
                  </a:lnTo>
                  <a:lnTo>
                    <a:pt x="290690" y="336715"/>
                  </a:lnTo>
                  <a:lnTo>
                    <a:pt x="290690" y="289814"/>
                  </a:lnTo>
                  <a:lnTo>
                    <a:pt x="448678" y="289814"/>
                  </a:lnTo>
                  <a:lnTo>
                    <a:pt x="448678" y="448068"/>
                  </a:lnTo>
                  <a:lnTo>
                    <a:pt x="404012" y="448068"/>
                  </a:lnTo>
                  <a:lnTo>
                    <a:pt x="404012" y="389928"/>
                  </a:lnTo>
                  <a:lnTo>
                    <a:pt x="372694" y="418096"/>
                  </a:lnTo>
                  <a:lnTo>
                    <a:pt x="336130" y="439470"/>
                  </a:lnTo>
                  <a:lnTo>
                    <a:pt x="295300" y="453034"/>
                  </a:lnTo>
                  <a:lnTo>
                    <a:pt x="251206" y="457784"/>
                  </a:lnTo>
                  <a:lnTo>
                    <a:pt x="203911" y="452323"/>
                  </a:lnTo>
                  <a:lnTo>
                    <a:pt x="160464" y="436753"/>
                  </a:lnTo>
                  <a:lnTo>
                    <a:pt x="122110" y="412343"/>
                  </a:lnTo>
                  <a:lnTo>
                    <a:pt x="90106" y="380339"/>
                  </a:lnTo>
                  <a:lnTo>
                    <a:pt x="65697" y="341972"/>
                  </a:lnTo>
                  <a:lnTo>
                    <a:pt x="50139" y="298526"/>
                  </a:lnTo>
                  <a:lnTo>
                    <a:pt x="44678" y="251218"/>
                  </a:lnTo>
                  <a:lnTo>
                    <a:pt x="50139" y="203911"/>
                  </a:lnTo>
                  <a:lnTo>
                    <a:pt x="65697" y="160464"/>
                  </a:lnTo>
                  <a:lnTo>
                    <a:pt x="90106" y="122110"/>
                  </a:lnTo>
                  <a:lnTo>
                    <a:pt x="122110" y="90106"/>
                  </a:lnTo>
                  <a:lnTo>
                    <a:pt x="160464" y="65697"/>
                  </a:lnTo>
                  <a:lnTo>
                    <a:pt x="203911" y="50139"/>
                  </a:lnTo>
                  <a:lnTo>
                    <a:pt x="251206" y="44678"/>
                  </a:lnTo>
                  <a:lnTo>
                    <a:pt x="269163" y="45453"/>
                  </a:lnTo>
                  <a:lnTo>
                    <a:pt x="308190" y="52654"/>
                  </a:lnTo>
                  <a:lnTo>
                    <a:pt x="344589" y="67056"/>
                  </a:lnTo>
                  <a:lnTo>
                    <a:pt x="385318" y="94361"/>
                  </a:lnTo>
                  <a:lnTo>
                    <a:pt x="416534" y="127673"/>
                  </a:lnTo>
                  <a:lnTo>
                    <a:pt x="429285" y="146812"/>
                  </a:lnTo>
                  <a:lnTo>
                    <a:pt x="386359" y="159118"/>
                  </a:lnTo>
                  <a:lnTo>
                    <a:pt x="425373" y="194640"/>
                  </a:lnTo>
                  <a:lnTo>
                    <a:pt x="493052" y="175615"/>
                  </a:lnTo>
                  <a:lnTo>
                    <a:pt x="505790" y="106324"/>
                  </a:lnTo>
                  <a:close/>
                </a:path>
                <a:path w="1018540" h="502920">
                  <a:moveTo>
                    <a:pt x="895451" y="251218"/>
                  </a:moveTo>
                  <a:lnTo>
                    <a:pt x="885393" y="201422"/>
                  </a:lnTo>
                  <a:lnTo>
                    <a:pt x="862825" y="167957"/>
                  </a:lnTo>
                  <a:lnTo>
                    <a:pt x="857986" y="160769"/>
                  </a:lnTo>
                  <a:lnTo>
                    <a:pt x="850785" y="155917"/>
                  </a:lnTo>
                  <a:lnTo>
                    <a:pt x="850785" y="251218"/>
                  </a:lnTo>
                  <a:lnTo>
                    <a:pt x="844232" y="283591"/>
                  </a:lnTo>
                  <a:lnTo>
                    <a:pt x="826376" y="310070"/>
                  </a:lnTo>
                  <a:lnTo>
                    <a:pt x="799909" y="327939"/>
                  </a:lnTo>
                  <a:lnTo>
                    <a:pt x="767537" y="334492"/>
                  </a:lnTo>
                  <a:lnTo>
                    <a:pt x="735152" y="327939"/>
                  </a:lnTo>
                  <a:lnTo>
                    <a:pt x="708685" y="310070"/>
                  </a:lnTo>
                  <a:lnTo>
                    <a:pt x="690816" y="283591"/>
                  </a:lnTo>
                  <a:lnTo>
                    <a:pt x="684276" y="251218"/>
                  </a:lnTo>
                  <a:lnTo>
                    <a:pt x="690816" y="218846"/>
                  </a:lnTo>
                  <a:lnTo>
                    <a:pt x="708685" y="192366"/>
                  </a:lnTo>
                  <a:lnTo>
                    <a:pt x="735152" y="174510"/>
                  </a:lnTo>
                  <a:lnTo>
                    <a:pt x="767537" y="167957"/>
                  </a:lnTo>
                  <a:lnTo>
                    <a:pt x="799909" y="174510"/>
                  </a:lnTo>
                  <a:lnTo>
                    <a:pt x="826376" y="192366"/>
                  </a:lnTo>
                  <a:lnTo>
                    <a:pt x="844232" y="218846"/>
                  </a:lnTo>
                  <a:lnTo>
                    <a:pt x="850785" y="251218"/>
                  </a:lnTo>
                  <a:lnTo>
                    <a:pt x="850785" y="155917"/>
                  </a:lnTo>
                  <a:lnTo>
                    <a:pt x="817321" y="133350"/>
                  </a:lnTo>
                  <a:lnTo>
                    <a:pt x="767537" y="123304"/>
                  </a:lnTo>
                  <a:lnTo>
                    <a:pt x="717740" y="133350"/>
                  </a:lnTo>
                  <a:lnTo>
                    <a:pt x="677075" y="160769"/>
                  </a:lnTo>
                  <a:lnTo>
                    <a:pt x="649655" y="201422"/>
                  </a:lnTo>
                  <a:lnTo>
                    <a:pt x="639610" y="251218"/>
                  </a:lnTo>
                  <a:lnTo>
                    <a:pt x="649655" y="301015"/>
                  </a:lnTo>
                  <a:lnTo>
                    <a:pt x="677075" y="341680"/>
                  </a:lnTo>
                  <a:lnTo>
                    <a:pt x="717740" y="369087"/>
                  </a:lnTo>
                  <a:lnTo>
                    <a:pt x="767537" y="379145"/>
                  </a:lnTo>
                  <a:lnTo>
                    <a:pt x="817321" y="369087"/>
                  </a:lnTo>
                  <a:lnTo>
                    <a:pt x="857986" y="341680"/>
                  </a:lnTo>
                  <a:lnTo>
                    <a:pt x="862825" y="334492"/>
                  </a:lnTo>
                  <a:lnTo>
                    <a:pt x="885393" y="301015"/>
                  </a:lnTo>
                  <a:lnTo>
                    <a:pt x="895451" y="251218"/>
                  </a:lnTo>
                  <a:close/>
                </a:path>
                <a:path w="1018540" h="502920">
                  <a:moveTo>
                    <a:pt x="1018032" y="251218"/>
                  </a:moveTo>
                  <a:lnTo>
                    <a:pt x="1013993" y="206070"/>
                  </a:lnTo>
                  <a:lnTo>
                    <a:pt x="1002322" y="163563"/>
                  </a:lnTo>
                  <a:lnTo>
                    <a:pt x="983742" y="124421"/>
                  </a:lnTo>
                  <a:lnTo>
                    <a:pt x="973391" y="109791"/>
                  </a:lnTo>
                  <a:lnTo>
                    <a:pt x="973391" y="251218"/>
                  </a:lnTo>
                  <a:lnTo>
                    <a:pt x="967930" y="298526"/>
                  </a:lnTo>
                  <a:lnTo>
                    <a:pt x="952373" y="341985"/>
                  </a:lnTo>
                  <a:lnTo>
                    <a:pt x="927963" y="380339"/>
                  </a:lnTo>
                  <a:lnTo>
                    <a:pt x="895959" y="412343"/>
                  </a:lnTo>
                  <a:lnTo>
                    <a:pt x="857605" y="436753"/>
                  </a:lnTo>
                  <a:lnTo>
                    <a:pt x="814158" y="452310"/>
                  </a:lnTo>
                  <a:lnTo>
                    <a:pt x="766851" y="457771"/>
                  </a:lnTo>
                  <a:lnTo>
                    <a:pt x="719556" y="452310"/>
                  </a:lnTo>
                  <a:lnTo>
                    <a:pt x="676109" y="436753"/>
                  </a:lnTo>
                  <a:lnTo>
                    <a:pt x="637755" y="412343"/>
                  </a:lnTo>
                  <a:lnTo>
                    <a:pt x="605751" y="380339"/>
                  </a:lnTo>
                  <a:lnTo>
                    <a:pt x="581342" y="341985"/>
                  </a:lnTo>
                  <a:lnTo>
                    <a:pt x="565785" y="298526"/>
                  </a:lnTo>
                  <a:lnTo>
                    <a:pt x="560311" y="251218"/>
                  </a:lnTo>
                  <a:lnTo>
                    <a:pt x="565785" y="203923"/>
                  </a:lnTo>
                  <a:lnTo>
                    <a:pt x="581342" y="160464"/>
                  </a:lnTo>
                  <a:lnTo>
                    <a:pt x="605751" y="122110"/>
                  </a:lnTo>
                  <a:lnTo>
                    <a:pt x="637755" y="90106"/>
                  </a:lnTo>
                  <a:lnTo>
                    <a:pt x="676109" y="65697"/>
                  </a:lnTo>
                  <a:lnTo>
                    <a:pt x="719556" y="50139"/>
                  </a:lnTo>
                  <a:lnTo>
                    <a:pt x="766851" y="44665"/>
                  </a:lnTo>
                  <a:lnTo>
                    <a:pt x="814158" y="50139"/>
                  </a:lnTo>
                  <a:lnTo>
                    <a:pt x="857605" y="65697"/>
                  </a:lnTo>
                  <a:lnTo>
                    <a:pt x="895959" y="90106"/>
                  </a:lnTo>
                  <a:lnTo>
                    <a:pt x="927963" y="122110"/>
                  </a:lnTo>
                  <a:lnTo>
                    <a:pt x="952373" y="160464"/>
                  </a:lnTo>
                  <a:lnTo>
                    <a:pt x="967930" y="203923"/>
                  </a:lnTo>
                  <a:lnTo>
                    <a:pt x="973391" y="251218"/>
                  </a:lnTo>
                  <a:lnTo>
                    <a:pt x="973391" y="109791"/>
                  </a:lnTo>
                  <a:lnTo>
                    <a:pt x="928687" y="59093"/>
                  </a:lnTo>
                  <a:lnTo>
                    <a:pt x="893635" y="34302"/>
                  </a:lnTo>
                  <a:lnTo>
                    <a:pt x="854494" y="15722"/>
                  </a:lnTo>
                  <a:lnTo>
                    <a:pt x="811999" y="4051"/>
                  </a:lnTo>
                  <a:lnTo>
                    <a:pt x="766851" y="0"/>
                  </a:lnTo>
                  <a:lnTo>
                    <a:pt x="721702" y="4051"/>
                  </a:lnTo>
                  <a:lnTo>
                    <a:pt x="679196" y="15722"/>
                  </a:lnTo>
                  <a:lnTo>
                    <a:pt x="640067" y="34302"/>
                  </a:lnTo>
                  <a:lnTo>
                    <a:pt x="605002" y="59093"/>
                  </a:lnTo>
                  <a:lnTo>
                    <a:pt x="574725" y="89369"/>
                  </a:lnTo>
                  <a:lnTo>
                    <a:pt x="549948" y="124421"/>
                  </a:lnTo>
                  <a:lnTo>
                    <a:pt x="531368" y="163563"/>
                  </a:lnTo>
                  <a:lnTo>
                    <a:pt x="519696" y="206070"/>
                  </a:lnTo>
                  <a:lnTo>
                    <a:pt x="515645" y="251218"/>
                  </a:lnTo>
                  <a:lnTo>
                    <a:pt x="519696" y="296379"/>
                  </a:lnTo>
                  <a:lnTo>
                    <a:pt x="531368" y="338874"/>
                  </a:lnTo>
                  <a:lnTo>
                    <a:pt x="549948" y="378015"/>
                  </a:lnTo>
                  <a:lnTo>
                    <a:pt x="574725" y="413067"/>
                  </a:lnTo>
                  <a:lnTo>
                    <a:pt x="605002" y="443344"/>
                  </a:lnTo>
                  <a:lnTo>
                    <a:pt x="640067" y="468134"/>
                  </a:lnTo>
                  <a:lnTo>
                    <a:pt x="679196" y="486714"/>
                  </a:lnTo>
                  <a:lnTo>
                    <a:pt x="721702" y="498386"/>
                  </a:lnTo>
                  <a:lnTo>
                    <a:pt x="766851" y="502424"/>
                  </a:lnTo>
                  <a:lnTo>
                    <a:pt x="811999" y="498386"/>
                  </a:lnTo>
                  <a:lnTo>
                    <a:pt x="854494" y="486714"/>
                  </a:lnTo>
                  <a:lnTo>
                    <a:pt x="893635" y="468134"/>
                  </a:lnTo>
                  <a:lnTo>
                    <a:pt x="908278" y="457771"/>
                  </a:lnTo>
                  <a:lnTo>
                    <a:pt x="928687" y="443344"/>
                  </a:lnTo>
                  <a:lnTo>
                    <a:pt x="958964" y="413067"/>
                  </a:lnTo>
                  <a:lnTo>
                    <a:pt x="983742" y="378015"/>
                  </a:lnTo>
                  <a:lnTo>
                    <a:pt x="1002322" y="338874"/>
                  </a:lnTo>
                  <a:lnTo>
                    <a:pt x="1013993" y="296379"/>
                  </a:lnTo>
                  <a:lnTo>
                    <a:pt x="1018032" y="251218"/>
                  </a:lnTo>
                  <a:close/>
                </a:path>
              </a:pathLst>
            </a:custGeom>
            <a:solidFill>
              <a:srgbClr val="00BABB"/>
            </a:solidFill>
          </p:spPr>
          <p:txBody>
            <a:bodyPr wrap="square" lIns="0" tIns="0" rIns="0" bIns="0" rtlCol="0"/>
            <a:lstStyle/>
            <a:p>
              <a:endParaRPr>
                <a:latin typeface="Arial" panose="020B0604020202020204" pitchFamily="34" charset="0"/>
                <a:cs typeface="Arial" panose="020B0604020202020204" pitchFamily="34" charset="0"/>
              </a:endParaRPr>
            </a:p>
          </p:txBody>
        </p:sp>
        <p:pic>
          <p:nvPicPr>
            <p:cNvPr id="6" name="object 17"/>
            <p:cNvPicPr/>
            <p:nvPr/>
          </p:nvPicPr>
          <p:blipFill>
            <a:blip r:embed="rId3" cstate="print"/>
            <a:stretch>
              <a:fillRect/>
            </a:stretch>
          </p:blipFill>
          <p:spPr>
            <a:xfrm>
              <a:off x="10645253" y="4971122"/>
              <a:ext cx="970560" cy="672438"/>
            </a:xfrm>
            <a:prstGeom prst="rect">
              <a:avLst/>
            </a:prstGeom>
          </p:spPr>
        </p:pic>
      </p:grpSp>
      <p:grpSp>
        <p:nvGrpSpPr>
          <p:cNvPr id="18" name="群組 17"/>
          <p:cNvGrpSpPr/>
          <p:nvPr/>
        </p:nvGrpSpPr>
        <p:grpSpPr>
          <a:xfrm>
            <a:off x="1908968" y="3082022"/>
            <a:ext cx="8374064" cy="1576800"/>
            <a:chOff x="2361000" y="2717974"/>
            <a:chExt cx="7084841" cy="1576800"/>
          </a:xfrm>
        </p:grpSpPr>
        <p:sp>
          <p:nvSpPr>
            <p:cNvPr id="10" name="圓角矩形 9"/>
            <p:cNvSpPr/>
            <p:nvPr/>
          </p:nvSpPr>
          <p:spPr>
            <a:xfrm>
              <a:off x="2361000" y="2717974"/>
              <a:ext cx="7084841" cy="1576800"/>
            </a:xfrm>
            <a:prstGeom prst="roundRect">
              <a:avLst>
                <a:gd name="adj" fmla="val 50000"/>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dirty="0">
                <a:latin typeface="Arial" panose="020B0604020202020204" pitchFamily="34" charset="0"/>
                <a:cs typeface="Arial" panose="020B0604020202020204" pitchFamily="34" charset="0"/>
              </a:endParaRPr>
            </a:p>
          </p:txBody>
        </p:sp>
        <p:pic>
          <p:nvPicPr>
            <p:cNvPr id="11" name="object 19"/>
            <p:cNvPicPr/>
            <p:nvPr/>
          </p:nvPicPr>
          <p:blipFill>
            <a:blip r:embed="rId4" cstate="print"/>
            <a:stretch>
              <a:fillRect/>
            </a:stretch>
          </p:blipFill>
          <p:spPr>
            <a:xfrm>
              <a:off x="2738988" y="3211493"/>
              <a:ext cx="667820" cy="767289"/>
            </a:xfrm>
            <a:prstGeom prst="rect">
              <a:avLst/>
            </a:prstGeom>
          </p:spPr>
        </p:pic>
        <p:sp>
          <p:nvSpPr>
            <p:cNvPr id="17" name="矩形 16"/>
            <p:cNvSpPr/>
            <p:nvPr/>
          </p:nvSpPr>
          <p:spPr>
            <a:xfrm>
              <a:off x="3515750" y="2906210"/>
              <a:ext cx="5552104" cy="1200329"/>
            </a:xfrm>
            <a:prstGeom prst="rect">
              <a:avLst/>
            </a:prstGeom>
          </p:spPr>
          <p:txBody>
            <a:bodyPr wrap="square">
              <a:spAutoFit/>
            </a:bodyPr>
            <a:lstStyle/>
            <a:p>
              <a:pPr algn="ctr"/>
              <a:r>
                <a:rPr lang="en-US" altLang="zh-TW" sz="2400" b="1" dirty="0">
                  <a:solidFill>
                    <a:srgbClr val="034EA1"/>
                  </a:solidFill>
                  <a:latin typeface="Arial" panose="020B0604020202020204" pitchFamily="34" charset="0"/>
                  <a:ea typeface="Noto Sans HK" panose="020B0500000000000000" pitchFamily="34" charset="-120"/>
                  <a:cs typeface="Arial" panose="020B0604020202020204" pitchFamily="34" charset="0"/>
                </a:rPr>
                <a:t>Do you know which category of municipal solid waste had the highest disposal amount in Hong Kong in 2022?</a:t>
              </a:r>
              <a:endParaRPr lang="zh-HK" altLang="en-US" sz="2400" b="1" dirty="0">
                <a:solidFill>
                  <a:srgbClr val="034EA1"/>
                </a:solidFill>
                <a:latin typeface="Arial" panose="020B0604020202020204" pitchFamily="34" charset="0"/>
                <a:ea typeface="Noto Sans HK" panose="020B0500000000000000" pitchFamily="34" charset="-120"/>
                <a:cs typeface="Arial" panose="020B0604020202020204" pitchFamily="34" charset="0"/>
              </a:endParaRPr>
            </a:p>
          </p:txBody>
        </p:sp>
      </p:grpSp>
      <p:sp>
        <p:nvSpPr>
          <p:cNvPr id="22" name="橢圓 3">
            <a:extLst>
              <a:ext uri="{FF2B5EF4-FFF2-40B4-BE49-F238E27FC236}">
                <a16:creationId xmlns:a16="http://schemas.microsoft.com/office/drawing/2014/main" id="{77D91A36-52F7-D913-8B74-73F98EDBAFBA}"/>
              </a:ext>
            </a:extLst>
          </p:cNvPr>
          <p:cNvSpPr/>
          <p:nvPr/>
        </p:nvSpPr>
        <p:spPr>
          <a:xfrm>
            <a:off x="1609426" y="1017811"/>
            <a:ext cx="412805" cy="437844"/>
          </a:xfrm>
          <a:prstGeom prst="ellipse">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HK" altLang="en-US" sz="1900" b="1" dirty="0">
              <a:solidFill>
                <a:srgbClr val="034EA1"/>
              </a:solidFill>
              <a:latin typeface="Arial" panose="020B0604020202020204" pitchFamily="34" charset="0"/>
              <a:ea typeface="Noto Sans HK" panose="020B0500000000000000" pitchFamily="34" charset="-120"/>
              <a:cs typeface="Arial" panose="020B0604020202020204" pitchFamily="34" charset="0"/>
            </a:endParaRPr>
          </a:p>
        </p:txBody>
      </p:sp>
      <p:sp>
        <p:nvSpPr>
          <p:cNvPr id="23" name="標題 5">
            <a:extLst>
              <a:ext uri="{FF2B5EF4-FFF2-40B4-BE49-F238E27FC236}">
                <a16:creationId xmlns:a16="http://schemas.microsoft.com/office/drawing/2014/main" id="{9800879F-8725-35A6-FF58-FB78A58AA8E6}"/>
              </a:ext>
            </a:extLst>
          </p:cNvPr>
          <p:cNvSpPr>
            <a:spLocks noGrp="1"/>
          </p:cNvSpPr>
          <p:nvPr>
            <p:ph type="title"/>
          </p:nvPr>
        </p:nvSpPr>
        <p:spPr>
          <a:xfrm>
            <a:off x="307393" y="1029078"/>
            <a:ext cx="7813257" cy="375730"/>
          </a:xfrm>
        </p:spPr>
        <p:txBody>
          <a:bodyPr/>
          <a:lstStyle/>
          <a:p>
            <a:r>
              <a:rPr lang="en-US" altLang="zh-HK" sz="2800" dirty="0"/>
              <a:t>Guess</a:t>
            </a:r>
            <a:endParaRPr lang="zh-HK" altLang="en-US" sz="2800" dirty="0"/>
          </a:p>
        </p:txBody>
      </p:sp>
      <p:sp>
        <p:nvSpPr>
          <p:cNvPr id="24" name="矩形 2">
            <a:extLst>
              <a:ext uri="{FF2B5EF4-FFF2-40B4-BE49-F238E27FC236}">
                <a16:creationId xmlns:a16="http://schemas.microsoft.com/office/drawing/2014/main" id="{9848FC46-B632-E04A-E0B1-3C89AB6F8A48}"/>
              </a:ext>
            </a:extLst>
          </p:cNvPr>
          <p:cNvSpPr/>
          <p:nvPr/>
        </p:nvSpPr>
        <p:spPr>
          <a:xfrm>
            <a:off x="1637734" y="993990"/>
            <a:ext cx="356188" cy="461665"/>
          </a:xfrm>
          <a:prstGeom prst="rect">
            <a:avLst/>
          </a:prstGeom>
        </p:spPr>
        <p:txBody>
          <a:bodyPr wrap="none">
            <a:spAutoFit/>
          </a:bodyPr>
          <a:lstStyle/>
          <a:p>
            <a:pPr algn="ctr"/>
            <a:r>
              <a:rPr lang="en-US" altLang="zh-HK" sz="2400" b="1" dirty="0">
                <a:solidFill>
                  <a:srgbClr val="034EA1"/>
                </a:solidFill>
                <a:latin typeface="Arial" panose="020B0604020202020204" pitchFamily="34" charset="0"/>
                <a:ea typeface="Noto Sans HK" panose="020B0500000000000000" pitchFamily="34" charset="-120"/>
                <a:cs typeface="Arial" panose="020B0604020202020204" pitchFamily="34" charset="0"/>
              </a:rPr>
              <a:t>2</a:t>
            </a:r>
            <a:endParaRPr lang="zh-HK" altLang="en-US" sz="2400" b="1" dirty="0">
              <a:solidFill>
                <a:srgbClr val="034EA1"/>
              </a:solidFill>
              <a:latin typeface="Arial" panose="020B0604020202020204" pitchFamily="34" charset="0"/>
              <a:ea typeface="Noto Sans HK" panose="020B0500000000000000" pitchFamily="34" charset="-120"/>
              <a:cs typeface="Arial" panose="020B0604020202020204" pitchFamily="34" charset="0"/>
            </a:endParaRPr>
          </a:p>
        </p:txBody>
      </p:sp>
    </p:spTree>
    <p:extLst>
      <p:ext uri="{BB962C8B-B14F-4D97-AF65-F5344CB8AC3E}">
        <p14:creationId xmlns:p14="http://schemas.microsoft.com/office/powerpoint/2010/main" val="5698927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15"/>
          <p:cNvSpPr txBox="1"/>
          <p:nvPr/>
        </p:nvSpPr>
        <p:spPr>
          <a:xfrm>
            <a:off x="307393" y="2121678"/>
            <a:ext cx="4091031" cy="3673634"/>
          </a:xfrm>
          <a:prstGeom prst="rect">
            <a:avLst/>
          </a:prstGeom>
        </p:spPr>
        <p:txBody>
          <a:bodyPr vert="horz" wrap="square" lIns="0" tIns="15240" rIns="0" bIns="0" rtlCol="0">
            <a:spAutoFit/>
          </a:bodyPr>
          <a:lstStyle/>
          <a:p>
            <a:pPr marL="13970">
              <a:lnSpc>
                <a:spcPct val="100000"/>
              </a:lnSpc>
              <a:spcBef>
                <a:spcPts val="120"/>
              </a:spcBef>
            </a:pPr>
            <a:r>
              <a:rPr lang="en-US" sz="2600" b="1" dirty="0">
                <a:solidFill>
                  <a:srgbClr val="00B8B6"/>
                </a:solidFill>
                <a:latin typeface="Arial" panose="020B0604020202020204" pitchFamily="34" charset="0"/>
                <a:ea typeface="Noto Sans HK" panose="020B0500000000000000" pitchFamily="34" charset="-120"/>
                <a:cs typeface="Arial" panose="020B0604020202020204" pitchFamily="34" charset="0"/>
              </a:rPr>
              <a:t>Ans: Food waste (</a:t>
            </a:r>
            <a:r>
              <a:rPr sz="2600" b="1" spc="-20" dirty="0">
                <a:solidFill>
                  <a:srgbClr val="00B8B6"/>
                </a:solidFill>
                <a:latin typeface="Arial" panose="020B0604020202020204" pitchFamily="34" charset="0"/>
                <a:ea typeface="Noto Sans HK" panose="020B0500000000000000" pitchFamily="34" charset="-120"/>
                <a:cs typeface="Arial" panose="020B0604020202020204" pitchFamily="34" charset="0"/>
              </a:rPr>
              <a:t>30%</a:t>
            </a:r>
            <a:r>
              <a:rPr lang="en-US" sz="2600" b="1" spc="-20" dirty="0">
                <a:solidFill>
                  <a:srgbClr val="00B8B6"/>
                </a:solidFill>
                <a:latin typeface="Arial" panose="020B0604020202020204" pitchFamily="34" charset="0"/>
                <a:ea typeface="Noto Sans HK" panose="020B0500000000000000" pitchFamily="34" charset="-120"/>
                <a:cs typeface="Arial" panose="020B0604020202020204" pitchFamily="34" charset="0"/>
              </a:rPr>
              <a:t>)</a:t>
            </a:r>
            <a:endParaRPr sz="2600" b="1" dirty="0">
              <a:latin typeface="Arial" panose="020B0604020202020204" pitchFamily="34" charset="0"/>
              <a:ea typeface="Noto Sans HK" panose="020B0500000000000000" pitchFamily="34" charset="-120"/>
              <a:cs typeface="Arial" panose="020B0604020202020204" pitchFamily="34" charset="0"/>
            </a:endParaRPr>
          </a:p>
          <a:p>
            <a:pPr marL="12700" marR="306070" indent="1270">
              <a:lnSpc>
                <a:spcPct val="110200"/>
              </a:lnSpc>
              <a:spcBef>
                <a:spcPts val="2420"/>
              </a:spcBef>
            </a:pPr>
            <a:r>
              <a:rPr lang="en-US" sz="2200" b="1" spc="20" dirty="0">
                <a:solidFill>
                  <a:srgbClr val="034EA1"/>
                </a:solidFill>
                <a:latin typeface="Arial" panose="020B0604020202020204" pitchFamily="34" charset="0"/>
                <a:ea typeface="Noto Sans HK" panose="020B0500000000000000" pitchFamily="34" charset="-120"/>
                <a:cs typeface="Arial" panose="020B0604020202020204" pitchFamily="34" charset="0"/>
              </a:rPr>
              <a:t>Food waste is any waste, whether raw, cooked, edible and associated with inedible parts generated during food production, distribution, storage, meal preparation or consumption of meals</a:t>
            </a:r>
          </a:p>
        </p:txBody>
      </p:sp>
      <p:sp>
        <p:nvSpPr>
          <p:cNvPr id="9" name="object 2"/>
          <p:cNvSpPr/>
          <p:nvPr/>
        </p:nvSpPr>
        <p:spPr>
          <a:xfrm>
            <a:off x="5124828" y="1917118"/>
            <a:ext cx="6276340" cy="4533265"/>
          </a:xfrm>
          <a:custGeom>
            <a:avLst/>
            <a:gdLst/>
            <a:ahLst/>
            <a:cxnLst/>
            <a:rect l="l" t="t" r="r" b="b"/>
            <a:pathLst>
              <a:path w="6276340" h="4533265">
                <a:moveTo>
                  <a:pt x="6095961" y="0"/>
                </a:moveTo>
                <a:lnTo>
                  <a:pt x="180009" y="0"/>
                </a:lnTo>
                <a:lnTo>
                  <a:pt x="132156" y="6429"/>
                </a:lnTo>
                <a:lnTo>
                  <a:pt x="89155" y="24573"/>
                </a:lnTo>
                <a:lnTo>
                  <a:pt x="52724" y="52717"/>
                </a:lnTo>
                <a:lnTo>
                  <a:pt x="24576" y="89146"/>
                </a:lnTo>
                <a:lnTo>
                  <a:pt x="6430" y="132144"/>
                </a:lnTo>
                <a:lnTo>
                  <a:pt x="0" y="179997"/>
                </a:lnTo>
                <a:lnTo>
                  <a:pt x="0" y="4353179"/>
                </a:lnTo>
                <a:lnTo>
                  <a:pt x="6430" y="4401027"/>
                </a:lnTo>
                <a:lnTo>
                  <a:pt x="24576" y="4444023"/>
                </a:lnTo>
                <a:lnTo>
                  <a:pt x="52724" y="4480453"/>
                </a:lnTo>
                <a:lnTo>
                  <a:pt x="89155" y="4508599"/>
                </a:lnTo>
                <a:lnTo>
                  <a:pt x="132156" y="4526745"/>
                </a:lnTo>
                <a:lnTo>
                  <a:pt x="180009" y="4533176"/>
                </a:lnTo>
                <a:lnTo>
                  <a:pt x="6095961" y="4533176"/>
                </a:lnTo>
                <a:lnTo>
                  <a:pt x="6143814" y="4526745"/>
                </a:lnTo>
                <a:lnTo>
                  <a:pt x="6186812" y="4508599"/>
                </a:lnTo>
                <a:lnTo>
                  <a:pt x="6223241" y="4480453"/>
                </a:lnTo>
                <a:lnTo>
                  <a:pt x="6251385" y="4444023"/>
                </a:lnTo>
                <a:lnTo>
                  <a:pt x="6269529" y="4401027"/>
                </a:lnTo>
                <a:lnTo>
                  <a:pt x="6275959" y="4353179"/>
                </a:lnTo>
                <a:lnTo>
                  <a:pt x="6275959" y="179997"/>
                </a:lnTo>
                <a:lnTo>
                  <a:pt x="6269529" y="132144"/>
                </a:lnTo>
                <a:lnTo>
                  <a:pt x="6251385" y="89146"/>
                </a:lnTo>
                <a:lnTo>
                  <a:pt x="6223241" y="52717"/>
                </a:lnTo>
                <a:lnTo>
                  <a:pt x="6186812" y="24573"/>
                </a:lnTo>
                <a:lnTo>
                  <a:pt x="6143814" y="6429"/>
                </a:lnTo>
                <a:lnTo>
                  <a:pt x="6095961" y="0"/>
                </a:lnTo>
                <a:close/>
              </a:path>
            </a:pathLst>
          </a:custGeom>
          <a:solidFill>
            <a:srgbClr val="ECECEC"/>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6" name="object 22"/>
          <p:cNvSpPr txBox="1"/>
          <p:nvPr/>
        </p:nvSpPr>
        <p:spPr>
          <a:xfrm>
            <a:off x="5682429" y="2119407"/>
            <a:ext cx="5411271" cy="648254"/>
          </a:xfrm>
          <a:prstGeom prst="rect">
            <a:avLst/>
          </a:prstGeom>
        </p:spPr>
        <p:txBody>
          <a:bodyPr vert="horz" wrap="square" lIns="0" tIns="17145" rIns="0" bIns="0" rtlCol="0">
            <a:spAutoFit/>
          </a:bodyPr>
          <a:lstStyle/>
          <a:p>
            <a:pPr marL="12700" algn="ctr">
              <a:spcBef>
                <a:spcPts val="135"/>
              </a:spcBef>
            </a:pPr>
            <a:r>
              <a:rPr lang="en-US" sz="2000" b="1" spc="85" dirty="0">
                <a:solidFill>
                  <a:srgbClr val="034EA1"/>
                </a:solidFill>
                <a:latin typeface="Arial" panose="020B0604020202020204" pitchFamily="34" charset="0"/>
                <a:ea typeface="Noto Sans HK" panose="020B0500000000000000" pitchFamily="34" charset="-120"/>
                <a:cs typeface="Arial" panose="020B0604020202020204" pitchFamily="34" charset="0"/>
              </a:rPr>
              <a:t>Component of municipal solid waste disposed of at landfills in 2022</a:t>
            </a:r>
            <a:endParaRPr sz="2000" b="1" spc="85" dirty="0">
              <a:solidFill>
                <a:srgbClr val="034EA1"/>
              </a:solidFill>
              <a:latin typeface="Arial" panose="020B0604020202020204" pitchFamily="34" charset="0"/>
              <a:ea typeface="Noto Sans HK" panose="020B0500000000000000" pitchFamily="34" charset="-120"/>
              <a:cs typeface="Arial" panose="020B0604020202020204" pitchFamily="34" charset="0"/>
            </a:endParaRPr>
          </a:p>
        </p:txBody>
      </p:sp>
      <p:sp>
        <p:nvSpPr>
          <p:cNvPr id="17" name="object 26"/>
          <p:cNvSpPr txBox="1"/>
          <p:nvPr/>
        </p:nvSpPr>
        <p:spPr>
          <a:xfrm>
            <a:off x="8384401" y="5477726"/>
            <a:ext cx="2937117" cy="563616"/>
          </a:xfrm>
          <a:prstGeom prst="rect">
            <a:avLst/>
          </a:prstGeom>
        </p:spPr>
        <p:txBody>
          <a:bodyPr vert="horz" wrap="square" lIns="0" tIns="17145" rIns="0" bIns="0" rtlCol="0">
            <a:spAutoFit/>
          </a:bodyPr>
          <a:lstStyle/>
          <a:p>
            <a:pPr marL="598170" algn="r">
              <a:lnSpc>
                <a:spcPts val="2225"/>
              </a:lnSpc>
              <a:spcBef>
                <a:spcPts val="135"/>
              </a:spcBef>
            </a:pPr>
            <a:r>
              <a:rPr lang="en-GB" b="1" dirty="0">
                <a:solidFill>
                  <a:srgbClr val="034EA2"/>
                </a:solidFill>
                <a:latin typeface="Arial" panose="020B0604020202020204" pitchFamily="34" charset="0"/>
                <a:cs typeface="Arial" panose="020B0604020202020204" pitchFamily="34" charset="0"/>
              </a:rPr>
              <a:t>T</a:t>
            </a:r>
            <a:r>
              <a:rPr lang="en-GB" b="1" i="0" dirty="0">
                <a:solidFill>
                  <a:srgbClr val="034EA2"/>
                </a:solidFill>
                <a:effectLst/>
                <a:latin typeface="Arial" panose="020B0604020202020204" pitchFamily="34" charset="0"/>
                <a:cs typeface="Arial" panose="020B0604020202020204" pitchFamily="34" charset="0"/>
              </a:rPr>
              <a:t>otal quantity disposed </a:t>
            </a:r>
            <a:endParaRPr b="1" spc="85" dirty="0">
              <a:solidFill>
                <a:srgbClr val="034EA2"/>
              </a:solidFill>
              <a:latin typeface="Arial" panose="020B0604020202020204" pitchFamily="34" charset="0"/>
              <a:ea typeface="Noto Sans HK" panose="020B0500000000000000" pitchFamily="34" charset="-120"/>
              <a:cs typeface="Arial" panose="020B0604020202020204" pitchFamily="34" charset="0"/>
            </a:endParaRPr>
          </a:p>
        </p:txBody>
      </p:sp>
      <p:sp>
        <p:nvSpPr>
          <p:cNvPr id="2" name="矩形 1"/>
          <p:cNvSpPr/>
          <p:nvPr/>
        </p:nvSpPr>
        <p:spPr>
          <a:xfrm>
            <a:off x="8867096" y="5866565"/>
            <a:ext cx="2573897" cy="568425"/>
          </a:xfrm>
          <a:prstGeom prst="rect">
            <a:avLst/>
          </a:prstGeom>
        </p:spPr>
        <p:txBody>
          <a:bodyPr wrap="square">
            <a:spAutoFit/>
          </a:bodyPr>
          <a:lstStyle/>
          <a:p>
            <a:pPr marL="12700" algn="r">
              <a:lnSpc>
                <a:spcPts val="4205"/>
              </a:lnSpc>
            </a:pPr>
            <a:r>
              <a:rPr lang="en-US" altLang="zh-HK" b="1" dirty="0">
                <a:solidFill>
                  <a:srgbClr val="00B8B6"/>
                </a:solidFill>
                <a:latin typeface="Arial" panose="020B0604020202020204" pitchFamily="34" charset="0"/>
                <a:cs typeface="Arial" panose="020B0604020202020204" pitchFamily="34" charset="0"/>
              </a:rPr>
              <a:t>4.06 million </a:t>
            </a:r>
            <a:r>
              <a:rPr lang="en-US" altLang="zh-HK" b="1" dirty="0" err="1">
                <a:solidFill>
                  <a:srgbClr val="00B8B6"/>
                </a:solidFill>
                <a:latin typeface="Arial" panose="020B0604020202020204" pitchFamily="34" charset="0"/>
                <a:cs typeface="Arial" panose="020B0604020202020204" pitchFamily="34" charset="0"/>
              </a:rPr>
              <a:t>tonnes</a:t>
            </a:r>
            <a:endParaRPr lang="zh-HK" altLang="en-US" b="1" dirty="0">
              <a:solidFill>
                <a:srgbClr val="00B8B6"/>
              </a:solidFill>
              <a:latin typeface="Arial" panose="020B0604020202020204" pitchFamily="34" charset="0"/>
              <a:cs typeface="Arial" panose="020B0604020202020204" pitchFamily="34" charset="0"/>
            </a:endParaRPr>
          </a:p>
        </p:txBody>
      </p:sp>
      <p:grpSp>
        <p:nvGrpSpPr>
          <p:cNvPr id="22" name="群組 21"/>
          <p:cNvGrpSpPr/>
          <p:nvPr/>
        </p:nvGrpSpPr>
        <p:grpSpPr>
          <a:xfrm>
            <a:off x="4975030" y="2549487"/>
            <a:ext cx="5758313" cy="3649601"/>
            <a:chOff x="-5825806" y="653381"/>
            <a:chExt cx="5758313" cy="3649601"/>
          </a:xfrm>
        </p:grpSpPr>
        <p:grpSp>
          <p:nvGrpSpPr>
            <p:cNvPr id="23" name="群組 22"/>
            <p:cNvGrpSpPr/>
            <p:nvPr/>
          </p:nvGrpSpPr>
          <p:grpSpPr>
            <a:xfrm>
              <a:off x="-5825806" y="653381"/>
              <a:ext cx="5213604" cy="3649601"/>
              <a:chOff x="-5834263" y="510355"/>
              <a:chExt cx="5213604" cy="3649601"/>
            </a:xfrm>
          </p:grpSpPr>
          <p:graphicFrame>
            <p:nvGraphicFramePr>
              <p:cNvPr id="37" name="圖表 36"/>
              <p:cNvGraphicFramePr/>
              <p:nvPr>
                <p:extLst>
                  <p:ext uri="{D42A27DB-BD31-4B8C-83A1-F6EECF244321}">
                    <p14:modId xmlns:p14="http://schemas.microsoft.com/office/powerpoint/2010/main" val="874675750"/>
                  </p:ext>
                </p:extLst>
              </p:nvPr>
            </p:nvGraphicFramePr>
            <p:xfrm>
              <a:off x="-5834263" y="510355"/>
              <a:ext cx="5213604" cy="3649601"/>
            </p:xfrm>
            <a:graphic>
              <a:graphicData uri="http://schemas.openxmlformats.org/drawingml/2006/chart">
                <c:chart xmlns:c="http://schemas.openxmlformats.org/drawingml/2006/chart" xmlns:r="http://schemas.openxmlformats.org/officeDocument/2006/relationships" r:id="rId3"/>
              </a:graphicData>
            </a:graphic>
          </p:graphicFrame>
          <p:sp>
            <p:nvSpPr>
              <p:cNvPr id="38" name="object 20"/>
              <p:cNvSpPr txBox="1"/>
              <p:nvPr/>
            </p:nvSpPr>
            <p:spPr>
              <a:xfrm>
                <a:off x="-4067791" y="1402292"/>
                <a:ext cx="791664" cy="572529"/>
              </a:xfrm>
              <a:prstGeom prst="rect">
                <a:avLst/>
              </a:prstGeom>
            </p:spPr>
            <p:txBody>
              <a:bodyPr vert="horz" wrap="square" lIns="0" tIns="13970" rIns="0" bIns="0" rtlCol="0">
                <a:spAutoFit/>
              </a:bodyPr>
              <a:lstStyle/>
              <a:p>
                <a:pPr marL="12700">
                  <a:lnSpc>
                    <a:spcPts val="1900"/>
                  </a:lnSpc>
                  <a:spcBef>
                    <a:spcPts val="110"/>
                  </a:spcBef>
                </a:pPr>
                <a:r>
                  <a:rPr lang="en-US" sz="1600" b="1" spc="85" dirty="0">
                    <a:solidFill>
                      <a:schemeClr val="bg1"/>
                    </a:solidFill>
                    <a:latin typeface="Arial" panose="020B0604020202020204" pitchFamily="34" charset="0"/>
                    <a:ea typeface="Noto Sans HK" panose="020B0500000000000000" pitchFamily="34" charset="-120"/>
                    <a:cs typeface="Arial" panose="020B0604020202020204" pitchFamily="34" charset="0"/>
                  </a:rPr>
                  <a:t>Paper</a:t>
                </a:r>
                <a:endParaRPr sz="1600" b="1" spc="85" dirty="0">
                  <a:solidFill>
                    <a:schemeClr val="bg1"/>
                  </a:solidFill>
                  <a:latin typeface="Arial" panose="020B0604020202020204" pitchFamily="34" charset="0"/>
                  <a:ea typeface="Noto Sans HK" panose="020B0500000000000000" pitchFamily="34" charset="-120"/>
                  <a:cs typeface="Arial" panose="020B0604020202020204" pitchFamily="34" charset="0"/>
                </a:endParaRPr>
              </a:p>
              <a:p>
                <a:pPr marL="17145">
                  <a:lnSpc>
                    <a:spcPts val="2740"/>
                  </a:lnSpc>
                </a:pPr>
                <a:r>
                  <a:rPr sz="1600" b="1" spc="-25" dirty="0">
                    <a:solidFill>
                      <a:srgbClr val="FFFFFF"/>
                    </a:solidFill>
                    <a:latin typeface="Arial" panose="020B0604020202020204" pitchFamily="34" charset="0"/>
                    <a:ea typeface="Noto Sans HK" panose="020B0500000000000000" pitchFamily="34" charset="-120"/>
                    <a:cs typeface="Arial" panose="020B0604020202020204" pitchFamily="34" charset="0"/>
                  </a:rPr>
                  <a:t>20%</a:t>
                </a:r>
                <a:endParaRPr sz="1600" b="1" dirty="0">
                  <a:latin typeface="Arial" panose="020B0604020202020204" pitchFamily="34" charset="0"/>
                  <a:ea typeface="Noto Sans HK" panose="020B0500000000000000" pitchFamily="34" charset="-120"/>
                  <a:cs typeface="Arial" panose="020B0604020202020204" pitchFamily="34" charset="0"/>
                </a:endParaRPr>
              </a:p>
            </p:txBody>
          </p:sp>
          <p:sp>
            <p:nvSpPr>
              <p:cNvPr id="39" name="object 20"/>
              <p:cNvSpPr txBox="1"/>
              <p:nvPr/>
            </p:nvSpPr>
            <p:spPr>
              <a:xfrm>
                <a:off x="-2867762" y="1525665"/>
                <a:ext cx="885740" cy="570028"/>
              </a:xfrm>
              <a:prstGeom prst="rect">
                <a:avLst/>
              </a:prstGeom>
            </p:spPr>
            <p:txBody>
              <a:bodyPr vert="horz" wrap="square" lIns="0" tIns="13970" rIns="0" bIns="0" rtlCol="0">
                <a:spAutoFit/>
              </a:bodyPr>
              <a:lstStyle/>
              <a:p>
                <a:pPr marL="12700">
                  <a:lnSpc>
                    <a:spcPts val="1900"/>
                  </a:lnSpc>
                  <a:spcBef>
                    <a:spcPts val="110"/>
                  </a:spcBef>
                </a:pPr>
                <a:r>
                  <a:rPr lang="en-US" altLang="zh-HK" sz="1600" b="1" spc="85" dirty="0">
                    <a:solidFill>
                      <a:schemeClr val="bg1"/>
                    </a:solidFill>
                    <a:latin typeface="Arial" panose="020B0604020202020204" pitchFamily="34" charset="0"/>
                    <a:ea typeface="Noto Sans HK" panose="020B0500000000000000" pitchFamily="34" charset="-120"/>
                    <a:cs typeface="Arial" panose="020B0604020202020204" pitchFamily="34" charset="0"/>
                  </a:rPr>
                  <a:t>Plastics</a:t>
                </a:r>
                <a:endParaRPr lang="zh-HK" altLang="en-US" sz="1600" b="1" spc="85" dirty="0">
                  <a:solidFill>
                    <a:schemeClr val="bg1"/>
                  </a:solidFill>
                  <a:latin typeface="Arial" panose="020B0604020202020204" pitchFamily="34" charset="0"/>
                  <a:ea typeface="Noto Sans HK" panose="020B0500000000000000" pitchFamily="34" charset="-120"/>
                  <a:cs typeface="Arial" panose="020B0604020202020204" pitchFamily="34" charset="0"/>
                </a:endParaRPr>
              </a:p>
              <a:p>
                <a:pPr marL="17145">
                  <a:lnSpc>
                    <a:spcPts val="2740"/>
                  </a:lnSpc>
                </a:pPr>
                <a:r>
                  <a:rPr sz="1600" b="1" spc="-25" dirty="0">
                    <a:solidFill>
                      <a:srgbClr val="FFFFFF"/>
                    </a:solidFill>
                    <a:latin typeface="Arial" panose="020B0604020202020204" pitchFamily="34" charset="0"/>
                    <a:ea typeface="Noto Sans HK" panose="020B0500000000000000" pitchFamily="34" charset="-120"/>
                    <a:cs typeface="Arial" panose="020B0604020202020204" pitchFamily="34" charset="0"/>
                  </a:rPr>
                  <a:t>2</a:t>
                </a:r>
                <a:r>
                  <a:rPr lang="en-US" sz="1600" b="1" spc="-25" dirty="0">
                    <a:solidFill>
                      <a:srgbClr val="FFFFFF"/>
                    </a:solidFill>
                    <a:latin typeface="Arial" panose="020B0604020202020204" pitchFamily="34" charset="0"/>
                    <a:ea typeface="Noto Sans HK" panose="020B0500000000000000" pitchFamily="34" charset="-120"/>
                    <a:cs typeface="Arial" panose="020B0604020202020204" pitchFamily="34" charset="0"/>
                  </a:rPr>
                  <a:t>1</a:t>
                </a:r>
                <a:r>
                  <a:rPr sz="1600" b="1" spc="-25" dirty="0">
                    <a:solidFill>
                      <a:srgbClr val="FFFFFF"/>
                    </a:solidFill>
                    <a:latin typeface="Arial" panose="020B0604020202020204" pitchFamily="34" charset="0"/>
                    <a:ea typeface="Noto Sans HK" panose="020B0500000000000000" pitchFamily="34" charset="-120"/>
                    <a:cs typeface="Arial" panose="020B0604020202020204" pitchFamily="34" charset="0"/>
                  </a:rPr>
                  <a:t>%</a:t>
                </a:r>
                <a:endParaRPr sz="1600" b="1" dirty="0">
                  <a:latin typeface="Arial" panose="020B0604020202020204" pitchFamily="34" charset="0"/>
                  <a:ea typeface="Noto Sans HK" panose="020B0500000000000000" pitchFamily="34" charset="-120"/>
                  <a:cs typeface="Arial" panose="020B0604020202020204" pitchFamily="34" charset="0"/>
                </a:endParaRPr>
              </a:p>
            </p:txBody>
          </p:sp>
          <p:sp>
            <p:nvSpPr>
              <p:cNvPr id="40" name="object 17"/>
              <p:cNvSpPr txBox="1"/>
              <p:nvPr/>
            </p:nvSpPr>
            <p:spPr>
              <a:xfrm>
                <a:off x="-4065503" y="2677354"/>
                <a:ext cx="649605" cy="813684"/>
              </a:xfrm>
              <a:prstGeom prst="rect">
                <a:avLst/>
              </a:prstGeom>
            </p:spPr>
            <p:txBody>
              <a:bodyPr vert="horz" wrap="square" lIns="0" tIns="13970" rIns="0" bIns="0" rtlCol="0">
                <a:spAutoFit/>
              </a:bodyPr>
              <a:lstStyle/>
              <a:p>
                <a:pPr marL="12700">
                  <a:lnSpc>
                    <a:spcPts val="1900"/>
                  </a:lnSpc>
                  <a:spcBef>
                    <a:spcPts val="110"/>
                  </a:spcBef>
                </a:pPr>
                <a:r>
                  <a:rPr lang="en-US" sz="1600" b="1" spc="85" dirty="0">
                    <a:solidFill>
                      <a:schemeClr val="bg1"/>
                    </a:solidFill>
                    <a:latin typeface="Arial" panose="020B0604020202020204" pitchFamily="34" charset="0"/>
                    <a:ea typeface="Noto Sans HK" panose="020B0500000000000000" pitchFamily="34" charset="-120"/>
                    <a:cs typeface="Arial" panose="020B0604020202020204" pitchFamily="34" charset="0"/>
                  </a:rPr>
                  <a:t>Food waste</a:t>
                </a:r>
                <a:endParaRPr sz="1600" b="1" spc="85" dirty="0">
                  <a:solidFill>
                    <a:schemeClr val="bg1"/>
                  </a:solidFill>
                  <a:latin typeface="Arial" panose="020B0604020202020204" pitchFamily="34" charset="0"/>
                  <a:ea typeface="Noto Sans HK" panose="020B0500000000000000" pitchFamily="34" charset="-120"/>
                  <a:cs typeface="Arial" panose="020B0604020202020204" pitchFamily="34" charset="0"/>
                </a:endParaRPr>
              </a:p>
              <a:p>
                <a:pPr marL="17145">
                  <a:lnSpc>
                    <a:spcPts val="2740"/>
                  </a:lnSpc>
                </a:pPr>
                <a:r>
                  <a:rPr sz="1600" b="1" spc="-25" dirty="0">
                    <a:solidFill>
                      <a:srgbClr val="FFFFFF"/>
                    </a:solidFill>
                    <a:latin typeface="Arial" panose="020B0604020202020204" pitchFamily="34" charset="0"/>
                    <a:ea typeface="Noto Sans HK" panose="020B0500000000000000" pitchFamily="34" charset="-120"/>
                    <a:cs typeface="Arial" panose="020B0604020202020204" pitchFamily="34" charset="0"/>
                  </a:rPr>
                  <a:t>30%</a:t>
                </a:r>
              </a:p>
            </p:txBody>
          </p:sp>
          <p:sp>
            <p:nvSpPr>
              <p:cNvPr id="41" name="object 18"/>
              <p:cNvSpPr txBox="1"/>
              <p:nvPr/>
            </p:nvSpPr>
            <p:spPr>
              <a:xfrm>
                <a:off x="-2687256" y="2701363"/>
                <a:ext cx="867671" cy="572529"/>
              </a:xfrm>
              <a:prstGeom prst="rect">
                <a:avLst/>
              </a:prstGeom>
            </p:spPr>
            <p:txBody>
              <a:bodyPr vert="horz" wrap="square" lIns="0" tIns="13970" rIns="0" bIns="0" rtlCol="0">
                <a:spAutoFit/>
              </a:bodyPr>
              <a:lstStyle/>
              <a:p>
                <a:pPr marL="12700">
                  <a:lnSpc>
                    <a:spcPts val="1900"/>
                  </a:lnSpc>
                  <a:spcBef>
                    <a:spcPts val="110"/>
                  </a:spcBef>
                </a:pPr>
                <a:r>
                  <a:rPr lang="en-US" sz="1600" b="1" spc="85" dirty="0">
                    <a:solidFill>
                      <a:srgbClr val="585656"/>
                    </a:solidFill>
                    <a:latin typeface="Arial" panose="020B0604020202020204" pitchFamily="34" charset="0"/>
                    <a:ea typeface="Noto Sans HK" panose="020B0500000000000000" pitchFamily="34" charset="-120"/>
                    <a:cs typeface="Arial" panose="020B0604020202020204" pitchFamily="34" charset="0"/>
                  </a:rPr>
                  <a:t>Others</a:t>
                </a:r>
                <a:endParaRPr sz="1600" b="1" spc="85" dirty="0">
                  <a:solidFill>
                    <a:srgbClr val="585656"/>
                  </a:solidFill>
                  <a:latin typeface="Arial" panose="020B0604020202020204" pitchFamily="34" charset="0"/>
                  <a:ea typeface="Noto Sans HK" panose="020B0500000000000000" pitchFamily="34" charset="-120"/>
                  <a:cs typeface="Arial" panose="020B0604020202020204" pitchFamily="34" charset="0"/>
                </a:endParaRPr>
              </a:p>
              <a:p>
                <a:pPr marL="17145">
                  <a:lnSpc>
                    <a:spcPts val="2740"/>
                  </a:lnSpc>
                </a:pPr>
                <a:r>
                  <a:rPr sz="1600" b="1" spc="-25" dirty="0">
                    <a:solidFill>
                      <a:srgbClr val="585656"/>
                    </a:solidFill>
                    <a:latin typeface="Arial" panose="020B0604020202020204" pitchFamily="34" charset="0"/>
                    <a:ea typeface="Noto Sans HK" panose="020B0500000000000000" pitchFamily="34" charset="-120"/>
                    <a:cs typeface="Arial" panose="020B0604020202020204" pitchFamily="34" charset="0"/>
                  </a:rPr>
                  <a:t>25%</a:t>
                </a:r>
              </a:p>
            </p:txBody>
          </p:sp>
          <p:pic>
            <p:nvPicPr>
              <p:cNvPr id="42" name="圖片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4855" y="1471626"/>
                <a:ext cx="432000" cy="465184"/>
              </a:xfrm>
              <a:prstGeom prst="rect">
                <a:avLst/>
              </a:prstGeom>
            </p:spPr>
          </p:pic>
          <p:pic>
            <p:nvPicPr>
              <p:cNvPr id="43" name="圖片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42411" y="2699928"/>
                <a:ext cx="486000" cy="523332"/>
              </a:xfrm>
              <a:prstGeom prst="rect">
                <a:avLst/>
              </a:prstGeom>
            </p:spPr>
          </p:pic>
          <p:pic>
            <p:nvPicPr>
              <p:cNvPr id="44" name="圖片 4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53059" y="1574074"/>
                <a:ext cx="432000" cy="465184"/>
              </a:xfrm>
              <a:prstGeom prst="rect">
                <a:avLst/>
              </a:prstGeom>
            </p:spPr>
          </p:pic>
          <p:pic>
            <p:nvPicPr>
              <p:cNvPr id="45" name="圖片 4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69419" y="2648584"/>
                <a:ext cx="573014" cy="616075"/>
              </a:xfrm>
              <a:prstGeom prst="rect">
                <a:avLst/>
              </a:prstGeom>
            </p:spPr>
          </p:pic>
        </p:grpSp>
        <p:grpSp>
          <p:nvGrpSpPr>
            <p:cNvPr id="25" name="群組 24"/>
            <p:cNvGrpSpPr/>
            <p:nvPr/>
          </p:nvGrpSpPr>
          <p:grpSpPr>
            <a:xfrm>
              <a:off x="-1308377" y="1217960"/>
              <a:ext cx="1182305" cy="787577"/>
              <a:chOff x="-1308377" y="1217960"/>
              <a:chExt cx="1182305" cy="787577"/>
            </a:xfrm>
          </p:grpSpPr>
          <p:sp>
            <p:nvSpPr>
              <p:cNvPr id="34" name="圓角矩形 33"/>
              <p:cNvSpPr/>
              <p:nvPr/>
            </p:nvSpPr>
            <p:spPr>
              <a:xfrm>
                <a:off x="-1308377" y="1217960"/>
                <a:ext cx="1182305" cy="787577"/>
              </a:xfrm>
              <a:prstGeom prst="roundRect">
                <a:avLst/>
              </a:prstGeom>
              <a:solidFill>
                <a:srgbClr val="6DBA4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HK" altLang="en-US">
                  <a:latin typeface="Arial" panose="020B0604020202020204" pitchFamily="34" charset="0"/>
                  <a:cs typeface="Arial" panose="020B0604020202020204" pitchFamily="34" charset="0"/>
                </a:endParaRPr>
              </a:p>
            </p:txBody>
          </p:sp>
          <p:pic>
            <p:nvPicPr>
              <p:cNvPr id="35" name="圖片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64309" y="1359773"/>
                <a:ext cx="468000" cy="503949"/>
              </a:xfrm>
              <a:prstGeom prst="rect">
                <a:avLst/>
              </a:prstGeom>
            </p:spPr>
          </p:pic>
          <p:sp>
            <p:nvSpPr>
              <p:cNvPr id="36" name="object 20"/>
              <p:cNvSpPr txBox="1"/>
              <p:nvPr/>
            </p:nvSpPr>
            <p:spPr>
              <a:xfrm>
                <a:off x="-810284" y="1304122"/>
                <a:ext cx="649605" cy="570028"/>
              </a:xfrm>
              <a:prstGeom prst="rect">
                <a:avLst/>
              </a:prstGeom>
            </p:spPr>
            <p:txBody>
              <a:bodyPr vert="horz" wrap="square" lIns="0" tIns="13970" rIns="0" bIns="0" rtlCol="0">
                <a:spAutoFit/>
              </a:bodyPr>
              <a:lstStyle/>
              <a:p>
                <a:pPr marL="12700">
                  <a:lnSpc>
                    <a:spcPts val="1900"/>
                  </a:lnSpc>
                  <a:spcBef>
                    <a:spcPts val="110"/>
                  </a:spcBef>
                </a:pPr>
                <a:r>
                  <a:rPr lang="en-US" altLang="zh-HK" sz="1600" b="1" spc="85" dirty="0">
                    <a:solidFill>
                      <a:schemeClr val="bg1"/>
                    </a:solidFill>
                    <a:latin typeface="Arial" panose="020B0604020202020204" pitchFamily="34" charset="0"/>
                    <a:ea typeface="Noto Sans HK" panose="020B0500000000000000" pitchFamily="34" charset="-120"/>
                    <a:cs typeface="Arial" panose="020B0604020202020204" pitchFamily="34" charset="0"/>
                  </a:rPr>
                  <a:t>Glass</a:t>
                </a:r>
                <a:endParaRPr lang="zh-HK" altLang="en-US" sz="1600" b="1" spc="85" dirty="0">
                  <a:solidFill>
                    <a:schemeClr val="bg1"/>
                  </a:solidFill>
                  <a:latin typeface="Arial" panose="020B0604020202020204" pitchFamily="34" charset="0"/>
                  <a:ea typeface="Noto Sans HK" panose="020B0500000000000000" pitchFamily="34" charset="-120"/>
                  <a:cs typeface="Arial" panose="020B0604020202020204" pitchFamily="34" charset="0"/>
                </a:endParaRPr>
              </a:p>
              <a:p>
                <a:pPr marL="17145">
                  <a:lnSpc>
                    <a:spcPts val="2740"/>
                  </a:lnSpc>
                </a:pPr>
                <a:r>
                  <a:rPr sz="1600" b="1" spc="-25" dirty="0">
                    <a:solidFill>
                      <a:srgbClr val="FFFFFF"/>
                    </a:solidFill>
                    <a:latin typeface="Arial" panose="020B0604020202020204" pitchFamily="34" charset="0"/>
                    <a:ea typeface="Noto Sans HK" panose="020B0500000000000000" pitchFamily="34" charset="-120"/>
                    <a:cs typeface="Arial" panose="020B0604020202020204" pitchFamily="34" charset="0"/>
                  </a:rPr>
                  <a:t>2%</a:t>
                </a:r>
                <a:endParaRPr sz="1600" b="1" dirty="0">
                  <a:latin typeface="Arial" panose="020B0604020202020204" pitchFamily="34" charset="0"/>
                  <a:ea typeface="Noto Sans HK" panose="020B0500000000000000" pitchFamily="34" charset="-120"/>
                  <a:cs typeface="Arial" panose="020B0604020202020204" pitchFamily="34" charset="0"/>
                </a:endParaRPr>
              </a:p>
            </p:txBody>
          </p:sp>
        </p:grpSp>
        <p:grpSp>
          <p:nvGrpSpPr>
            <p:cNvPr id="27" name="群組 26"/>
            <p:cNvGrpSpPr/>
            <p:nvPr/>
          </p:nvGrpSpPr>
          <p:grpSpPr>
            <a:xfrm>
              <a:off x="-1308377" y="2397823"/>
              <a:ext cx="1240884" cy="787577"/>
              <a:chOff x="-1308377" y="2598096"/>
              <a:chExt cx="1240884" cy="787577"/>
            </a:xfrm>
          </p:grpSpPr>
          <p:sp>
            <p:nvSpPr>
              <p:cNvPr id="31" name="圓角矩形 30"/>
              <p:cNvSpPr/>
              <p:nvPr/>
            </p:nvSpPr>
            <p:spPr>
              <a:xfrm>
                <a:off x="-1308377" y="2598096"/>
                <a:ext cx="1182305" cy="787577"/>
              </a:xfrm>
              <a:prstGeom prst="roundRect">
                <a:avLst/>
              </a:prstGeom>
              <a:solidFill>
                <a:srgbClr val="F3B9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HK" altLang="en-US">
                  <a:latin typeface="Arial" panose="020B0604020202020204" pitchFamily="34" charset="0"/>
                  <a:cs typeface="Arial" panose="020B0604020202020204" pitchFamily="34" charset="0"/>
                </a:endParaRPr>
              </a:p>
            </p:txBody>
          </p:sp>
          <p:pic>
            <p:nvPicPr>
              <p:cNvPr id="32" name="圖片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62948" y="2740267"/>
                <a:ext cx="468000" cy="503233"/>
              </a:xfrm>
              <a:prstGeom prst="rect">
                <a:avLst/>
              </a:prstGeom>
            </p:spPr>
          </p:pic>
          <p:sp>
            <p:nvSpPr>
              <p:cNvPr id="33" name="object 20"/>
              <p:cNvSpPr txBox="1"/>
              <p:nvPr/>
            </p:nvSpPr>
            <p:spPr>
              <a:xfrm>
                <a:off x="-866090" y="2717103"/>
                <a:ext cx="798597" cy="571567"/>
              </a:xfrm>
              <a:prstGeom prst="rect">
                <a:avLst/>
              </a:prstGeom>
            </p:spPr>
            <p:txBody>
              <a:bodyPr vert="horz" wrap="square" lIns="0" tIns="13970" rIns="0" bIns="0" rtlCol="0">
                <a:spAutoFit/>
              </a:bodyPr>
              <a:lstStyle/>
              <a:p>
                <a:pPr marL="12700">
                  <a:lnSpc>
                    <a:spcPts val="1900"/>
                  </a:lnSpc>
                  <a:spcBef>
                    <a:spcPts val="110"/>
                  </a:spcBef>
                </a:pPr>
                <a:r>
                  <a:rPr lang="en-GB" altLang="zh-HK" sz="1600" b="1" spc="85" dirty="0">
                    <a:solidFill>
                      <a:srgbClr val="595757"/>
                    </a:solidFill>
                    <a:latin typeface="Arial" panose="020B0604020202020204" pitchFamily="34" charset="0"/>
                    <a:ea typeface="Noto Sans HK" panose="020B0500000000000000" pitchFamily="34" charset="-120"/>
                    <a:cs typeface="Arial" panose="020B0604020202020204" pitchFamily="34" charset="0"/>
                  </a:rPr>
                  <a:t>Metals</a:t>
                </a:r>
                <a:endParaRPr lang="zh-HK" altLang="en-US" sz="1600" b="1" spc="85" dirty="0">
                  <a:solidFill>
                    <a:srgbClr val="595757"/>
                  </a:solidFill>
                  <a:latin typeface="Arial" panose="020B0604020202020204" pitchFamily="34" charset="0"/>
                  <a:ea typeface="Noto Sans HK" panose="020B0500000000000000" pitchFamily="34" charset="-120"/>
                  <a:cs typeface="Arial" panose="020B0604020202020204" pitchFamily="34" charset="0"/>
                </a:endParaRPr>
              </a:p>
              <a:p>
                <a:pPr marL="17145">
                  <a:lnSpc>
                    <a:spcPts val="2740"/>
                  </a:lnSpc>
                </a:pPr>
                <a:r>
                  <a:rPr sz="1600" b="1" spc="-25" dirty="0">
                    <a:solidFill>
                      <a:srgbClr val="595757"/>
                    </a:solidFill>
                    <a:latin typeface="Arial" panose="020B0604020202020204" pitchFamily="34" charset="0"/>
                    <a:ea typeface="Noto Sans HK" panose="020B0500000000000000" pitchFamily="34" charset="-120"/>
                    <a:cs typeface="Arial" panose="020B0604020202020204" pitchFamily="34" charset="0"/>
                  </a:rPr>
                  <a:t>2%</a:t>
                </a:r>
                <a:endParaRPr sz="1600" b="1" dirty="0">
                  <a:solidFill>
                    <a:srgbClr val="595757"/>
                  </a:solidFill>
                  <a:latin typeface="Arial" panose="020B0604020202020204" pitchFamily="34" charset="0"/>
                  <a:ea typeface="Noto Sans HK" panose="020B0500000000000000" pitchFamily="34" charset="-120"/>
                  <a:cs typeface="Arial" panose="020B0604020202020204" pitchFamily="34" charset="0"/>
                </a:endParaRPr>
              </a:p>
            </p:txBody>
          </p:sp>
        </p:grpSp>
        <p:cxnSp>
          <p:nvCxnSpPr>
            <p:cNvPr id="29" name="直線接點 28"/>
            <p:cNvCxnSpPr/>
            <p:nvPr/>
          </p:nvCxnSpPr>
          <p:spPr>
            <a:xfrm flipV="1">
              <a:off x="-1811128" y="1910389"/>
              <a:ext cx="613788" cy="388405"/>
            </a:xfrm>
            <a:prstGeom prst="line">
              <a:avLst/>
            </a:prstGeom>
            <a:ln w="12700">
              <a:solidFill>
                <a:srgbClr val="6DBA44"/>
              </a:solidFill>
            </a:ln>
          </p:spPr>
          <p:style>
            <a:lnRef idx="1">
              <a:schemeClr val="accent1"/>
            </a:lnRef>
            <a:fillRef idx="0">
              <a:schemeClr val="accent1"/>
            </a:fillRef>
            <a:effectRef idx="0">
              <a:schemeClr val="accent1"/>
            </a:effectRef>
            <a:fontRef idx="minor">
              <a:schemeClr val="tx1"/>
            </a:fontRef>
          </p:style>
        </p:cxnSp>
        <p:cxnSp>
          <p:nvCxnSpPr>
            <p:cNvPr id="30" name="直線接點 29"/>
            <p:cNvCxnSpPr>
              <a:cxnSpLocks/>
              <a:endCxn id="32" idx="1"/>
            </p:cNvCxnSpPr>
            <p:nvPr/>
          </p:nvCxnSpPr>
          <p:spPr>
            <a:xfrm>
              <a:off x="-1811128" y="2470365"/>
              <a:ext cx="548180" cy="321246"/>
            </a:xfrm>
            <a:prstGeom prst="line">
              <a:avLst/>
            </a:prstGeom>
            <a:ln w="12700">
              <a:solidFill>
                <a:srgbClr val="F3B900"/>
              </a:solidFill>
            </a:ln>
          </p:spPr>
          <p:style>
            <a:lnRef idx="1">
              <a:schemeClr val="accent1"/>
            </a:lnRef>
            <a:fillRef idx="0">
              <a:schemeClr val="accent1"/>
            </a:fillRef>
            <a:effectRef idx="0">
              <a:schemeClr val="accent1"/>
            </a:effectRef>
            <a:fontRef idx="minor">
              <a:schemeClr val="tx1"/>
            </a:fontRef>
          </p:style>
        </p:cxnSp>
      </p:grpSp>
      <p:grpSp>
        <p:nvGrpSpPr>
          <p:cNvPr id="18" name="object 23"/>
          <p:cNvGrpSpPr/>
          <p:nvPr/>
        </p:nvGrpSpPr>
        <p:grpSpPr>
          <a:xfrm>
            <a:off x="4069963" y="4554908"/>
            <a:ext cx="1603595" cy="1976154"/>
            <a:chOff x="3941279" y="4442548"/>
            <a:chExt cx="1732280" cy="2088514"/>
          </a:xfrm>
        </p:grpSpPr>
        <p:sp>
          <p:nvSpPr>
            <p:cNvPr id="19" name="object 24"/>
            <p:cNvSpPr/>
            <p:nvPr/>
          </p:nvSpPr>
          <p:spPr>
            <a:xfrm>
              <a:off x="4409196" y="6347449"/>
              <a:ext cx="929640" cy="183515"/>
            </a:xfrm>
            <a:custGeom>
              <a:avLst/>
              <a:gdLst/>
              <a:ahLst/>
              <a:cxnLst/>
              <a:rect l="l" t="t" r="r" b="b"/>
              <a:pathLst>
                <a:path w="929639" h="183515">
                  <a:moveTo>
                    <a:pt x="464553" y="0"/>
                  </a:moveTo>
                  <a:lnTo>
                    <a:pt x="389200" y="1199"/>
                  </a:lnTo>
                  <a:lnTo>
                    <a:pt x="317718" y="4671"/>
                  </a:lnTo>
                  <a:lnTo>
                    <a:pt x="251064" y="10227"/>
                  </a:lnTo>
                  <a:lnTo>
                    <a:pt x="190194" y="17679"/>
                  </a:lnTo>
                  <a:lnTo>
                    <a:pt x="136064" y="26838"/>
                  </a:lnTo>
                  <a:lnTo>
                    <a:pt x="89631" y="37516"/>
                  </a:lnTo>
                  <a:lnTo>
                    <a:pt x="51852" y="49523"/>
                  </a:lnTo>
                  <a:lnTo>
                    <a:pt x="6080" y="76775"/>
                  </a:lnTo>
                  <a:lnTo>
                    <a:pt x="0" y="91643"/>
                  </a:lnTo>
                  <a:lnTo>
                    <a:pt x="6080" y="106510"/>
                  </a:lnTo>
                  <a:lnTo>
                    <a:pt x="51852" y="133762"/>
                  </a:lnTo>
                  <a:lnTo>
                    <a:pt x="89631" y="145770"/>
                  </a:lnTo>
                  <a:lnTo>
                    <a:pt x="136064" y="156448"/>
                  </a:lnTo>
                  <a:lnTo>
                    <a:pt x="190194" y="165607"/>
                  </a:lnTo>
                  <a:lnTo>
                    <a:pt x="251064" y="173059"/>
                  </a:lnTo>
                  <a:lnTo>
                    <a:pt x="317718" y="178615"/>
                  </a:lnTo>
                  <a:lnTo>
                    <a:pt x="389200" y="182087"/>
                  </a:lnTo>
                  <a:lnTo>
                    <a:pt x="464553" y="183286"/>
                  </a:lnTo>
                  <a:lnTo>
                    <a:pt x="539906" y="182087"/>
                  </a:lnTo>
                  <a:lnTo>
                    <a:pt x="611387" y="178615"/>
                  </a:lnTo>
                  <a:lnTo>
                    <a:pt x="678042" y="173059"/>
                  </a:lnTo>
                  <a:lnTo>
                    <a:pt x="738912" y="165607"/>
                  </a:lnTo>
                  <a:lnTo>
                    <a:pt x="793041" y="156448"/>
                  </a:lnTo>
                  <a:lnTo>
                    <a:pt x="839474" y="145770"/>
                  </a:lnTo>
                  <a:lnTo>
                    <a:pt x="877253" y="133762"/>
                  </a:lnTo>
                  <a:lnTo>
                    <a:pt x="923026" y="106510"/>
                  </a:lnTo>
                  <a:lnTo>
                    <a:pt x="929106" y="91643"/>
                  </a:lnTo>
                  <a:lnTo>
                    <a:pt x="923026" y="76775"/>
                  </a:lnTo>
                  <a:lnTo>
                    <a:pt x="877253" y="49523"/>
                  </a:lnTo>
                  <a:lnTo>
                    <a:pt x="839474" y="37516"/>
                  </a:lnTo>
                  <a:lnTo>
                    <a:pt x="793041" y="26838"/>
                  </a:lnTo>
                  <a:lnTo>
                    <a:pt x="738912" y="17679"/>
                  </a:lnTo>
                  <a:lnTo>
                    <a:pt x="678042" y="10227"/>
                  </a:lnTo>
                  <a:lnTo>
                    <a:pt x="611387" y="4671"/>
                  </a:lnTo>
                  <a:lnTo>
                    <a:pt x="539906" y="1199"/>
                  </a:lnTo>
                  <a:lnTo>
                    <a:pt x="464553" y="0"/>
                  </a:lnTo>
                  <a:close/>
                </a:path>
              </a:pathLst>
            </a:custGeom>
            <a:solidFill>
              <a:srgbClr val="005458">
                <a:alpha val="29998"/>
              </a:srgbClr>
            </a:solidFill>
          </p:spPr>
          <p:txBody>
            <a:bodyPr wrap="square" lIns="0" tIns="0" rIns="0" bIns="0" rtlCol="0"/>
            <a:lstStyle/>
            <a:p>
              <a:endParaRPr>
                <a:latin typeface="Arial" panose="020B0604020202020204" pitchFamily="34" charset="0"/>
                <a:cs typeface="Arial" panose="020B0604020202020204" pitchFamily="34" charset="0"/>
              </a:endParaRPr>
            </a:p>
          </p:txBody>
        </p:sp>
        <p:pic>
          <p:nvPicPr>
            <p:cNvPr id="20" name="object 25"/>
            <p:cNvPicPr/>
            <p:nvPr/>
          </p:nvPicPr>
          <p:blipFill>
            <a:blip r:embed="rId10" cstate="print"/>
            <a:stretch>
              <a:fillRect/>
            </a:stretch>
          </p:blipFill>
          <p:spPr>
            <a:xfrm>
              <a:off x="3941279" y="4442548"/>
              <a:ext cx="1731822" cy="2020156"/>
            </a:xfrm>
            <a:prstGeom prst="rect">
              <a:avLst/>
            </a:prstGeom>
          </p:spPr>
        </p:pic>
      </p:grpSp>
      <p:sp>
        <p:nvSpPr>
          <p:cNvPr id="47" name="橢圓 3">
            <a:extLst>
              <a:ext uri="{FF2B5EF4-FFF2-40B4-BE49-F238E27FC236}">
                <a16:creationId xmlns:a16="http://schemas.microsoft.com/office/drawing/2014/main" id="{09C4911A-4AFA-4F00-9A19-48D816145673}"/>
              </a:ext>
            </a:extLst>
          </p:cNvPr>
          <p:cNvSpPr/>
          <p:nvPr/>
        </p:nvSpPr>
        <p:spPr>
          <a:xfrm>
            <a:off x="1609426" y="1017811"/>
            <a:ext cx="412805" cy="437844"/>
          </a:xfrm>
          <a:prstGeom prst="ellipse">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HK" altLang="en-US" sz="1900" b="1" dirty="0">
              <a:solidFill>
                <a:srgbClr val="034EA1"/>
              </a:solidFill>
              <a:latin typeface="Arial" panose="020B0604020202020204" pitchFamily="34" charset="0"/>
              <a:ea typeface="Noto Sans HK" panose="020B0500000000000000" pitchFamily="34" charset="-120"/>
              <a:cs typeface="Arial" panose="020B0604020202020204" pitchFamily="34" charset="0"/>
            </a:endParaRPr>
          </a:p>
        </p:txBody>
      </p:sp>
      <p:sp>
        <p:nvSpPr>
          <p:cNvPr id="48" name="標題 5">
            <a:extLst>
              <a:ext uri="{FF2B5EF4-FFF2-40B4-BE49-F238E27FC236}">
                <a16:creationId xmlns:a16="http://schemas.microsoft.com/office/drawing/2014/main" id="{566D54CB-9AA3-49F2-83DA-50555E26A5C8}"/>
              </a:ext>
            </a:extLst>
          </p:cNvPr>
          <p:cNvSpPr txBox="1">
            <a:spLocks/>
          </p:cNvSpPr>
          <p:nvPr/>
        </p:nvSpPr>
        <p:spPr>
          <a:xfrm>
            <a:off x="307393" y="1029078"/>
            <a:ext cx="7813257" cy="375730"/>
          </a:xfrm>
          <a:prstGeom prst="rect">
            <a:avLst/>
          </a:prstGeom>
        </p:spPr>
        <p:txBody>
          <a:bodyPr/>
          <a:lstStyle>
            <a:lvl1pPr algn="l" defTabSz="914400" rtl="0" eaLnBrk="1" latinLnBrk="0" hangingPunct="1">
              <a:lnSpc>
                <a:spcPct val="90000"/>
              </a:lnSpc>
              <a:spcBef>
                <a:spcPct val="0"/>
              </a:spcBef>
              <a:buNone/>
              <a:defRPr sz="2550" b="1" kern="1200">
                <a:solidFill>
                  <a:schemeClr val="bg1"/>
                </a:solidFill>
                <a:latin typeface="Arial" panose="020B0604020202020204" pitchFamily="34" charset="0"/>
                <a:ea typeface="Noto Sans HK" panose="020B0500000000000000" pitchFamily="34" charset="-120"/>
                <a:cs typeface="Arial" panose="020B0604020202020204" pitchFamily="34" charset="0"/>
              </a:defRPr>
            </a:lvl1pPr>
          </a:lstStyle>
          <a:p>
            <a:r>
              <a:rPr lang="en-US" altLang="zh-HK" sz="2800"/>
              <a:t>Guess</a:t>
            </a:r>
            <a:endParaRPr lang="zh-HK" altLang="en-US" sz="2800" dirty="0"/>
          </a:p>
        </p:txBody>
      </p:sp>
      <p:sp>
        <p:nvSpPr>
          <p:cNvPr id="49" name="矩形 2">
            <a:extLst>
              <a:ext uri="{FF2B5EF4-FFF2-40B4-BE49-F238E27FC236}">
                <a16:creationId xmlns:a16="http://schemas.microsoft.com/office/drawing/2014/main" id="{F6A3A117-FE06-4EBC-8AC4-F47F8F9754D7}"/>
              </a:ext>
            </a:extLst>
          </p:cNvPr>
          <p:cNvSpPr/>
          <p:nvPr/>
        </p:nvSpPr>
        <p:spPr>
          <a:xfrm>
            <a:off x="1637734" y="993990"/>
            <a:ext cx="356188" cy="461665"/>
          </a:xfrm>
          <a:prstGeom prst="rect">
            <a:avLst/>
          </a:prstGeom>
        </p:spPr>
        <p:txBody>
          <a:bodyPr wrap="none">
            <a:spAutoFit/>
          </a:bodyPr>
          <a:lstStyle/>
          <a:p>
            <a:pPr algn="ctr"/>
            <a:r>
              <a:rPr lang="en-US" altLang="zh-HK" sz="2400" b="1" dirty="0">
                <a:solidFill>
                  <a:srgbClr val="034EA1"/>
                </a:solidFill>
                <a:latin typeface="Arial" panose="020B0604020202020204" pitchFamily="34" charset="0"/>
                <a:ea typeface="Noto Sans HK" panose="020B0500000000000000" pitchFamily="34" charset="-120"/>
                <a:cs typeface="Arial" panose="020B0604020202020204" pitchFamily="34" charset="0"/>
              </a:rPr>
              <a:t>2</a:t>
            </a:r>
            <a:endParaRPr lang="zh-HK" altLang="en-US" sz="2400" b="1" dirty="0">
              <a:solidFill>
                <a:srgbClr val="034EA1"/>
              </a:solidFill>
              <a:latin typeface="Arial" panose="020B0604020202020204" pitchFamily="34" charset="0"/>
              <a:ea typeface="Noto Sans HK" panose="020B0500000000000000" pitchFamily="34" charset="-120"/>
              <a:cs typeface="Arial" panose="020B0604020202020204" pitchFamily="34" charset="0"/>
            </a:endParaRPr>
          </a:p>
        </p:txBody>
      </p:sp>
    </p:spTree>
    <p:extLst>
      <p:ext uri="{BB962C8B-B14F-4D97-AF65-F5344CB8AC3E}">
        <p14:creationId xmlns:p14="http://schemas.microsoft.com/office/powerpoint/2010/main" val="26697549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307392" y="1030095"/>
            <a:ext cx="11761477" cy="322358"/>
          </a:xfrm>
        </p:spPr>
        <p:txBody>
          <a:bodyPr/>
          <a:lstStyle/>
          <a:p>
            <a:r>
              <a:rPr lang="en-GB" altLang="zh-TW" sz="2400" dirty="0"/>
              <a:t>The major constituent of municipal solid waste in Hong Kong: Food waste</a:t>
            </a:r>
            <a:endParaRPr lang="zh-HK" altLang="en-US" sz="2400" dirty="0"/>
          </a:p>
        </p:txBody>
      </p:sp>
      <p:pic>
        <p:nvPicPr>
          <p:cNvPr id="4" name="object 19"/>
          <p:cNvPicPr/>
          <p:nvPr/>
        </p:nvPicPr>
        <p:blipFill>
          <a:blip r:embed="rId2" cstate="print"/>
          <a:stretch>
            <a:fillRect/>
          </a:stretch>
        </p:blipFill>
        <p:spPr>
          <a:xfrm>
            <a:off x="475181" y="1649512"/>
            <a:ext cx="504682" cy="579852"/>
          </a:xfrm>
          <a:prstGeom prst="rect">
            <a:avLst/>
          </a:prstGeom>
        </p:spPr>
      </p:pic>
      <p:sp>
        <p:nvSpPr>
          <p:cNvPr id="5" name="矩形 4"/>
          <p:cNvSpPr/>
          <p:nvPr/>
        </p:nvSpPr>
        <p:spPr>
          <a:xfrm>
            <a:off x="325061" y="1649512"/>
            <a:ext cx="5601606" cy="707886"/>
          </a:xfrm>
          <a:prstGeom prst="rect">
            <a:avLst/>
          </a:prstGeom>
        </p:spPr>
        <p:txBody>
          <a:bodyPr wrap="square">
            <a:spAutoFit/>
          </a:bodyPr>
          <a:lstStyle/>
          <a:p>
            <a:pPr marL="671195" algn="l">
              <a:spcBef>
                <a:spcPts val="1814"/>
              </a:spcBef>
            </a:pPr>
            <a:r>
              <a:rPr lang="en-US" altLang="zh-TW" sz="4000" b="1" spc="-20" dirty="0">
                <a:solidFill>
                  <a:srgbClr val="034EA1"/>
                </a:solidFill>
                <a:latin typeface="Arial" panose="020B0604020202020204" pitchFamily="34" charset="0"/>
                <a:ea typeface="Noto Sans HK" panose="020B0500000000000000" pitchFamily="34" charset="-120"/>
                <a:cs typeface="Arial" panose="020B0604020202020204" pitchFamily="34" charset="0"/>
              </a:rPr>
              <a:t>Think about it</a:t>
            </a:r>
            <a:endParaRPr lang="zh-HK" altLang="en-US" sz="4000" b="1" spc="-20" dirty="0">
              <a:solidFill>
                <a:srgbClr val="034EA1"/>
              </a:solidFill>
              <a:latin typeface="Arial" panose="020B0604020202020204" pitchFamily="34" charset="0"/>
              <a:ea typeface="Noto Sans HK" panose="020B0500000000000000" pitchFamily="34" charset="-120"/>
              <a:cs typeface="Arial" panose="020B0604020202020204" pitchFamily="34" charset="0"/>
            </a:endParaRPr>
          </a:p>
        </p:txBody>
      </p:sp>
      <p:grpSp>
        <p:nvGrpSpPr>
          <p:cNvPr id="6" name="群組 5"/>
          <p:cNvGrpSpPr>
            <a:grpSpLocks noChangeAspect="1"/>
          </p:cNvGrpSpPr>
          <p:nvPr/>
        </p:nvGrpSpPr>
        <p:grpSpPr>
          <a:xfrm>
            <a:off x="2780035" y="3133331"/>
            <a:ext cx="6631930" cy="1476000"/>
            <a:chOff x="2361000" y="3136666"/>
            <a:chExt cx="7084841" cy="1576800"/>
          </a:xfrm>
        </p:grpSpPr>
        <p:sp>
          <p:nvSpPr>
            <p:cNvPr id="7" name="圓角矩形 6"/>
            <p:cNvSpPr/>
            <p:nvPr/>
          </p:nvSpPr>
          <p:spPr>
            <a:xfrm>
              <a:off x="2361000" y="3136666"/>
              <a:ext cx="7084841" cy="1576800"/>
            </a:xfrm>
            <a:prstGeom prst="roundRect">
              <a:avLst>
                <a:gd name="adj" fmla="val 50000"/>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latin typeface="Arial" panose="020B0604020202020204" pitchFamily="34" charset="0"/>
                <a:cs typeface="Arial" panose="020B0604020202020204" pitchFamily="34" charset="0"/>
              </a:endParaRPr>
            </a:p>
          </p:txBody>
        </p:sp>
        <p:sp>
          <p:nvSpPr>
            <p:cNvPr id="9" name="矩形 8"/>
            <p:cNvSpPr/>
            <p:nvPr/>
          </p:nvSpPr>
          <p:spPr>
            <a:xfrm>
              <a:off x="3126452" y="3283914"/>
              <a:ext cx="5553938" cy="1282303"/>
            </a:xfrm>
            <a:prstGeom prst="rect">
              <a:avLst/>
            </a:prstGeom>
          </p:spPr>
          <p:txBody>
            <a:bodyPr wrap="square">
              <a:spAutoFit/>
            </a:bodyPr>
            <a:lstStyle/>
            <a:p>
              <a:pPr algn="ctr"/>
              <a:r>
                <a:rPr lang="en-US" altLang="zh-TW" sz="3600" b="1" dirty="0">
                  <a:solidFill>
                    <a:srgbClr val="034EA1"/>
                  </a:solidFill>
                  <a:latin typeface="Arial" panose="020B0604020202020204" pitchFamily="34" charset="0"/>
                  <a:ea typeface="Noto Sans HK" panose="020B0500000000000000" pitchFamily="34" charset="-120"/>
                  <a:cs typeface="Arial" panose="020B0604020202020204" pitchFamily="34" charset="0"/>
                </a:rPr>
                <a:t>Do you know the main sources of food waste?</a:t>
              </a:r>
              <a:endParaRPr lang="zh-HK" altLang="en-US" sz="3600" b="1" dirty="0">
                <a:solidFill>
                  <a:srgbClr val="034EA1"/>
                </a:solidFill>
                <a:latin typeface="Arial" panose="020B0604020202020204" pitchFamily="34" charset="0"/>
                <a:ea typeface="Noto Sans HK" panose="020B0500000000000000" pitchFamily="34" charset="-120"/>
                <a:cs typeface="Arial" panose="020B0604020202020204" pitchFamily="34" charset="0"/>
              </a:endParaRPr>
            </a:p>
          </p:txBody>
        </p:sp>
      </p:grpSp>
      <p:pic>
        <p:nvPicPr>
          <p:cNvPr id="10" name="object 14"/>
          <p:cNvPicPr/>
          <p:nvPr/>
        </p:nvPicPr>
        <p:blipFill>
          <a:blip r:embed="rId3" cstate="print"/>
          <a:stretch>
            <a:fillRect/>
          </a:stretch>
        </p:blipFill>
        <p:spPr>
          <a:xfrm>
            <a:off x="10640552" y="6166478"/>
            <a:ext cx="990658" cy="398528"/>
          </a:xfrm>
          <a:prstGeom prst="rect">
            <a:avLst/>
          </a:prstGeom>
        </p:spPr>
      </p:pic>
      <p:grpSp>
        <p:nvGrpSpPr>
          <p:cNvPr id="11" name="object 15"/>
          <p:cNvGrpSpPr/>
          <p:nvPr/>
        </p:nvGrpSpPr>
        <p:grpSpPr>
          <a:xfrm>
            <a:off x="10631633" y="4968849"/>
            <a:ext cx="1018540" cy="1144905"/>
            <a:chOff x="10631633" y="4968849"/>
            <a:chExt cx="1018540" cy="1144905"/>
          </a:xfrm>
        </p:grpSpPr>
        <p:sp>
          <p:nvSpPr>
            <p:cNvPr id="12" name="object 16"/>
            <p:cNvSpPr/>
            <p:nvPr/>
          </p:nvSpPr>
          <p:spPr>
            <a:xfrm>
              <a:off x="10631627" y="5610694"/>
              <a:ext cx="1018540" cy="502920"/>
            </a:xfrm>
            <a:custGeom>
              <a:avLst/>
              <a:gdLst/>
              <a:ahLst/>
              <a:cxnLst/>
              <a:rect l="l" t="t" r="r" b="b"/>
              <a:pathLst>
                <a:path w="1018540" h="502920">
                  <a:moveTo>
                    <a:pt x="505790" y="106324"/>
                  </a:moveTo>
                  <a:lnTo>
                    <a:pt x="466775" y="70802"/>
                  </a:lnTo>
                  <a:lnTo>
                    <a:pt x="459308" y="110566"/>
                  </a:lnTo>
                  <a:lnTo>
                    <a:pt x="444106" y="90373"/>
                  </a:lnTo>
                  <a:lnTo>
                    <a:pt x="408114" y="55079"/>
                  </a:lnTo>
                  <a:lnTo>
                    <a:pt x="376339" y="33401"/>
                  </a:lnTo>
                  <a:lnTo>
                    <a:pt x="341147" y="16637"/>
                  </a:lnTo>
                  <a:lnTo>
                    <a:pt x="303314" y="5461"/>
                  </a:lnTo>
                  <a:lnTo>
                    <a:pt x="263486" y="330"/>
                  </a:lnTo>
                  <a:lnTo>
                    <a:pt x="251206" y="12"/>
                  </a:lnTo>
                  <a:lnTo>
                    <a:pt x="206057" y="4064"/>
                  </a:lnTo>
                  <a:lnTo>
                    <a:pt x="163550" y="15735"/>
                  </a:lnTo>
                  <a:lnTo>
                    <a:pt x="124421" y="34315"/>
                  </a:lnTo>
                  <a:lnTo>
                    <a:pt x="89357" y="59093"/>
                  </a:lnTo>
                  <a:lnTo>
                    <a:pt x="59080" y="89369"/>
                  </a:lnTo>
                  <a:lnTo>
                    <a:pt x="34302" y="124434"/>
                  </a:lnTo>
                  <a:lnTo>
                    <a:pt x="15722" y="163563"/>
                  </a:lnTo>
                  <a:lnTo>
                    <a:pt x="4051" y="206070"/>
                  </a:lnTo>
                  <a:lnTo>
                    <a:pt x="0" y="251218"/>
                  </a:lnTo>
                  <a:lnTo>
                    <a:pt x="4051" y="296379"/>
                  </a:lnTo>
                  <a:lnTo>
                    <a:pt x="15722" y="338874"/>
                  </a:lnTo>
                  <a:lnTo>
                    <a:pt x="34302" y="378015"/>
                  </a:lnTo>
                  <a:lnTo>
                    <a:pt x="59080" y="413080"/>
                  </a:lnTo>
                  <a:lnTo>
                    <a:pt x="89357" y="443357"/>
                  </a:lnTo>
                  <a:lnTo>
                    <a:pt x="124421" y="468134"/>
                  </a:lnTo>
                  <a:lnTo>
                    <a:pt x="163550" y="486714"/>
                  </a:lnTo>
                  <a:lnTo>
                    <a:pt x="206057" y="498386"/>
                  </a:lnTo>
                  <a:lnTo>
                    <a:pt x="251206" y="502437"/>
                  </a:lnTo>
                  <a:lnTo>
                    <a:pt x="283743" y="500329"/>
                  </a:lnTo>
                  <a:lnTo>
                    <a:pt x="315023" y="494207"/>
                  </a:lnTo>
                  <a:lnTo>
                    <a:pt x="344779" y="484327"/>
                  </a:lnTo>
                  <a:lnTo>
                    <a:pt x="372757" y="470979"/>
                  </a:lnTo>
                  <a:lnTo>
                    <a:pt x="372757" y="492721"/>
                  </a:lnTo>
                  <a:lnTo>
                    <a:pt x="493318" y="492721"/>
                  </a:lnTo>
                  <a:lnTo>
                    <a:pt x="493318" y="245148"/>
                  </a:lnTo>
                  <a:lnTo>
                    <a:pt x="246037" y="245148"/>
                  </a:lnTo>
                  <a:lnTo>
                    <a:pt x="246037" y="335356"/>
                  </a:lnTo>
                  <a:lnTo>
                    <a:pt x="244017" y="335648"/>
                  </a:lnTo>
                  <a:lnTo>
                    <a:pt x="190169" y="307809"/>
                  </a:lnTo>
                  <a:lnTo>
                    <a:pt x="168630" y="251218"/>
                  </a:lnTo>
                  <a:lnTo>
                    <a:pt x="175183" y="218846"/>
                  </a:lnTo>
                  <a:lnTo>
                    <a:pt x="193040" y="192366"/>
                  </a:lnTo>
                  <a:lnTo>
                    <a:pt x="219506" y="174510"/>
                  </a:lnTo>
                  <a:lnTo>
                    <a:pt x="251879" y="167957"/>
                  </a:lnTo>
                  <a:lnTo>
                    <a:pt x="277393" y="171958"/>
                  </a:lnTo>
                  <a:lnTo>
                    <a:pt x="299720" y="183121"/>
                  </a:lnTo>
                  <a:lnTo>
                    <a:pt x="317601" y="200190"/>
                  </a:lnTo>
                  <a:lnTo>
                    <a:pt x="329793" y="221894"/>
                  </a:lnTo>
                  <a:lnTo>
                    <a:pt x="372872" y="209702"/>
                  </a:lnTo>
                  <a:lnTo>
                    <a:pt x="354584" y="175006"/>
                  </a:lnTo>
                  <a:lnTo>
                    <a:pt x="326948" y="147662"/>
                  </a:lnTo>
                  <a:lnTo>
                    <a:pt x="292023" y="129743"/>
                  </a:lnTo>
                  <a:lnTo>
                    <a:pt x="251879" y="123304"/>
                  </a:lnTo>
                  <a:lnTo>
                    <a:pt x="202095" y="133362"/>
                  </a:lnTo>
                  <a:lnTo>
                    <a:pt x="161442" y="160769"/>
                  </a:lnTo>
                  <a:lnTo>
                    <a:pt x="134023" y="201434"/>
                  </a:lnTo>
                  <a:lnTo>
                    <a:pt x="123977" y="251218"/>
                  </a:lnTo>
                  <a:lnTo>
                    <a:pt x="134023" y="301015"/>
                  </a:lnTo>
                  <a:lnTo>
                    <a:pt x="161442" y="341680"/>
                  </a:lnTo>
                  <a:lnTo>
                    <a:pt x="202095" y="369087"/>
                  </a:lnTo>
                  <a:lnTo>
                    <a:pt x="251879" y="379145"/>
                  </a:lnTo>
                  <a:lnTo>
                    <a:pt x="279374" y="376174"/>
                  </a:lnTo>
                  <a:lnTo>
                    <a:pt x="304800" y="367677"/>
                  </a:lnTo>
                  <a:lnTo>
                    <a:pt x="327520" y="354317"/>
                  </a:lnTo>
                  <a:lnTo>
                    <a:pt x="346938" y="336715"/>
                  </a:lnTo>
                  <a:lnTo>
                    <a:pt x="290690" y="336715"/>
                  </a:lnTo>
                  <a:lnTo>
                    <a:pt x="290690" y="289814"/>
                  </a:lnTo>
                  <a:lnTo>
                    <a:pt x="448678" y="289814"/>
                  </a:lnTo>
                  <a:lnTo>
                    <a:pt x="448678" y="448068"/>
                  </a:lnTo>
                  <a:lnTo>
                    <a:pt x="404012" y="448068"/>
                  </a:lnTo>
                  <a:lnTo>
                    <a:pt x="404012" y="389928"/>
                  </a:lnTo>
                  <a:lnTo>
                    <a:pt x="372694" y="418096"/>
                  </a:lnTo>
                  <a:lnTo>
                    <a:pt x="336130" y="439470"/>
                  </a:lnTo>
                  <a:lnTo>
                    <a:pt x="295300" y="453034"/>
                  </a:lnTo>
                  <a:lnTo>
                    <a:pt x="251206" y="457784"/>
                  </a:lnTo>
                  <a:lnTo>
                    <a:pt x="203911" y="452323"/>
                  </a:lnTo>
                  <a:lnTo>
                    <a:pt x="160464" y="436753"/>
                  </a:lnTo>
                  <a:lnTo>
                    <a:pt x="122110" y="412343"/>
                  </a:lnTo>
                  <a:lnTo>
                    <a:pt x="90106" y="380339"/>
                  </a:lnTo>
                  <a:lnTo>
                    <a:pt x="65697" y="341972"/>
                  </a:lnTo>
                  <a:lnTo>
                    <a:pt x="50139" y="298526"/>
                  </a:lnTo>
                  <a:lnTo>
                    <a:pt x="44678" y="251218"/>
                  </a:lnTo>
                  <a:lnTo>
                    <a:pt x="50139" y="203911"/>
                  </a:lnTo>
                  <a:lnTo>
                    <a:pt x="65697" y="160464"/>
                  </a:lnTo>
                  <a:lnTo>
                    <a:pt x="90106" y="122110"/>
                  </a:lnTo>
                  <a:lnTo>
                    <a:pt x="122110" y="90106"/>
                  </a:lnTo>
                  <a:lnTo>
                    <a:pt x="160464" y="65697"/>
                  </a:lnTo>
                  <a:lnTo>
                    <a:pt x="203911" y="50139"/>
                  </a:lnTo>
                  <a:lnTo>
                    <a:pt x="251206" y="44678"/>
                  </a:lnTo>
                  <a:lnTo>
                    <a:pt x="269163" y="45453"/>
                  </a:lnTo>
                  <a:lnTo>
                    <a:pt x="308190" y="52654"/>
                  </a:lnTo>
                  <a:lnTo>
                    <a:pt x="344589" y="67056"/>
                  </a:lnTo>
                  <a:lnTo>
                    <a:pt x="385318" y="94361"/>
                  </a:lnTo>
                  <a:lnTo>
                    <a:pt x="416534" y="127673"/>
                  </a:lnTo>
                  <a:lnTo>
                    <a:pt x="429285" y="146812"/>
                  </a:lnTo>
                  <a:lnTo>
                    <a:pt x="386359" y="159118"/>
                  </a:lnTo>
                  <a:lnTo>
                    <a:pt x="425373" y="194640"/>
                  </a:lnTo>
                  <a:lnTo>
                    <a:pt x="493052" y="175615"/>
                  </a:lnTo>
                  <a:lnTo>
                    <a:pt x="505790" y="106324"/>
                  </a:lnTo>
                  <a:close/>
                </a:path>
                <a:path w="1018540" h="502920">
                  <a:moveTo>
                    <a:pt x="895451" y="251218"/>
                  </a:moveTo>
                  <a:lnTo>
                    <a:pt x="885393" y="201422"/>
                  </a:lnTo>
                  <a:lnTo>
                    <a:pt x="862825" y="167957"/>
                  </a:lnTo>
                  <a:lnTo>
                    <a:pt x="857986" y="160769"/>
                  </a:lnTo>
                  <a:lnTo>
                    <a:pt x="850785" y="155917"/>
                  </a:lnTo>
                  <a:lnTo>
                    <a:pt x="850785" y="251218"/>
                  </a:lnTo>
                  <a:lnTo>
                    <a:pt x="844232" y="283591"/>
                  </a:lnTo>
                  <a:lnTo>
                    <a:pt x="826376" y="310070"/>
                  </a:lnTo>
                  <a:lnTo>
                    <a:pt x="799909" y="327939"/>
                  </a:lnTo>
                  <a:lnTo>
                    <a:pt x="767537" y="334492"/>
                  </a:lnTo>
                  <a:lnTo>
                    <a:pt x="735152" y="327939"/>
                  </a:lnTo>
                  <a:lnTo>
                    <a:pt x="708685" y="310070"/>
                  </a:lnTo>
                  <a:lnTo>
                    <a:pt x="690816" y="283591"/>
                  </a:lnTo>
                  <a:lnTo>
                    <a:pt x="684276" y="251218"/>
                  </a:lnTo>
                  <a:lnTo>
                    <a:pt x="690816" y="218846"/>
                  </a:lnTo>
                  <a:lnTo>
                    <a:pt x="708685" y="192366"/>
                  </a:lnTo>
                  <a:lnTo>
                    <a:pt x="735152" y="174510"/>
                  </a:lnTo>
                  <a:lnTo>
                    <a:pt x="767537" y="167957"/>
                  </a:lnTo>
                  <a:lnTo>
                    <a:pt x="799909" y="174510"/>
                  </a:lnTo>
                  <a:lnTo>
                    <a:pt x="826376" y="192366"/>
                  </a:lnTo>
                  <a:lnTo>
                    <a:pt x="844232" y="218846"/>
                  </a:lnTo>
                  <a:lnTo>
                    <a:pt x="850785" y="251218"/>
                  </a:lnTo>
                  <a:lnTo>
                    <a:pt x="850785" y="155917"/>
                  </a:lnTo>
                  <a:lnTo>
                    <a:pt x="817321" y="133350"/>
                  </a:lnTo>
                  <a:lnTo>
                    <a:pt x="767537" y="123304"/>
                  </a:lnTo>
                  <a:lnTo>
                    <a:pt x="717740" y="133350"/>
                  </a:lnTo>
                  <a:lnTo>
                    <a:pt x="677075" y="160769"/>
                  </a:lnTo>
                  <a:lnTo>
                    <a:pt x="649655" y="201422"/>
                  </a:lnTo>
                  <a:lnTo>
                    <a:pt x="639610" y="251218"/>
                  </a:lnTo>
                  <a:lnTo>
                    <a:pt x="649655" y="301015"/>
                  </a:lnTo>
                  <a:lnTo>
                    <a:pt x="677075" y="341680"/>
                  </a:lnTo>
                  <a:lnTo>
                    <a:pt x="717740" y="369087"/>
                  </a:lnTo>
                  <a:lnTo>
                    <a:pt x="767537" y="379145"/>
                  </a:lnTo>
                  <a:lnTo>
                    <a:pt x="817321" y="369087"/>
                  </a:lnTo>
                  <a:lnTo>
                    <a:pt x="857986" y="341680"/>
                  </a:lnTo>
                  <a:lnTo>
                    <a:pt x="862825" y="334492"/>
                  </a:lnTo>
                  <a:lnTo>
                    <a:pt x="885393" y="301015"/>
                  </a:lnTo>
                  <a:lnTo>
                    <a:pt x="895451" y="251218"/>
                  </a:lnTo>
                  <a:close/>
                </a:path>
                <a:path w="1018540" h="502920">
                  <a:moveTo>
                    <a:pt x="1018032" y="251218"/>
                  </a:moveTo>
                  <a:lnTo>
                    <a:pt x="1013993" y="206070"/>
                  </a:lnTo>
                  <a:lnTo>
                    <a:pt x="1002322" y="163563"/>
                  </a:lnTo>
                  <a:lnTo>
                    <a:pt x="983742" y="124421"/>
                  </a:lnTo>
                  <a:lnTo>
                    <a:pt x="973391" y="109791"/>
                  </a:lnTo>
                  <a:lnTo>
                    <a:pt x="973391" y="251218"/>
                  </a:lnTo>
                  <a:lnTo>
                    <a:pt x="967930" y="298526"/>
                  </a:lnTo>
                  <a:lnTo>
                    <a:pt x="952373" y="341985"/>
                  </a:lnTo>
                  <a:lnTo>
                    <a:pt x="927963" y="380339"/>
                  </a:lnTo>
                  <a:lnTo>
                    <a:pt x="895959" y="412343"/>
                  </a:lnTo>
                  <a:lnTo>
                    <a:pt x="857605" y="436753"/>
                  </a:lnTo>
                  <a:lnTo>
                    <a:pt x="814158" y="452310"/>
                  </a:lnTo>
                  <a:lnTo>
                    <a:pt x="766851" y="457771"/>
                  </a:lnTo>
                  <a:lnTo>
                    <a:pt x="719556" y="452310"/>
                  </a:lnTo>
                  <a:lnTo>
                    <a:pt x="676109" y="436753"/>
                  </a:lnTo>
                  <a:lnTo>
                    <a:pt x="637755" y="412343"/>
                  </a:lnTo>
                  <a:lnTo>
                    <a:pt x="605751" y="380339"/>
                  </a:lnTo>
                  <a:lnTo>
                    <a:pt x="581342" y="341985"/>
                  </a:lnTo>
                  <a:lnTo>
                    <a:pt x="565785" y="298526"/>
                  </a:lnTo>
                  <a:lnTo>
                    <a:pt x="560311" y="251218"/>
                  </a:lnTo>
                  <a:lnTo>
                    <a:pt x="565785" y="203923"/>
                  </a:lnTo>
                  <a:lnTo>
                    <a:pt x="581342" y="160464"/>
                  </a:lnTo>
                  <a:lnTo>
                    <a:pt x="605751" y="122110"/>
                  </a:lnTo>
                  <a:lnTo>
                    <a:pt x="637755" y="90106"/>
                  </a:lnTo>
                  <a:lnTo>
                    <a:pt x="676109" y="65697"/>
                  </a:lnTo>
                  <a:lnTo>
                    <a:pt x="719556" y="50139"/>
                  </a:lnTo>
                  <a:lnTo>
                    <a:pt x="766851" y="44665"/>
                  </a:lnTo>
                  <a:lnTo>
                    <a:pt x="814158" y="50139"/>
                  </a:lnTo>
                  <a:lnTo>
                    <a:pt x="857605" y="65697"/>
                  </a:lnTo>
                  <a:lnTo>
                    <a:pt x="895959" y="90106"/>
                  </a:lnTo>
                  <a:lnTo>
                    <a:pt x="927963" y="122110"/>
                  </a:lnTo>
                  <a:lnTo>
                    <a:pt x="952373" y="160464"/>
                  </a:lnTo>
                  <a:lnTo>
                    <a:pt x="967930" y="203923"/>
                  </a:lnTo>
                  <a:lnTo>
                    <a:pt x="973391" y="251218"/>
                  </a:lnTo>
                  <a:lnTo>
                    <a:pt x="973391" y="109791"/>
                  </a:lnTo>
                  <a:lnTo>
                    <a:pt x="928687" y="59093"/>
                  </a:lnTo>
                  <a:lnTo>
                    <a:pt x="893635" y="34302"/>
                  </a:lnTo>
                  <a:lnTo>
                    <a:pt x="854494" y="15722"/>
                  </a:lnTo>
                  <a:lnTo>
                    <a:pt x="811999" y="4051"/>
                  </a:lnTo>
                  <a:lnTo>
                    <a:pt x="766851" y="0"/>
                  </a:lnTo>
                  <a:lnTo>
                    <a:pt x="721702" y="4051"/>
                  </a:lnTo>
                  <a:lnTo>
                    <a:pt x="679196" y="15722"/>
                  </a:lnTo>
                  <a:lnTo>
                    <a:pt x="640067" y="34302"/>
                  </a:lnTo>
                  <a:lnTo>
                    <a:pt x="605002" y="59093"/>
                  </a:lnTo>
                  <a:lnTo>
                    <a:pt x="574725" y="89369"/>
                  </a:lnTo>
                  <a:lnTo>
                    <a:pt x="549948" y="124421"/>
                  </a:lnTo>
                  <a:lnTo>
                    <a:pt x="531368" y="163563"/>
                  </a:lnTo>
                  <a:lnTo>
                    <a:pt x="519696" y="206070"/>
                  </a:lnTo>
                  <a:lnTo>
                    <a:pt x="515645" y="251218"/>
                  </a:lnTo>
                  <a:lnTo>
                    <a:pt x="519696" y="296379"/>
                  </a:lnTo>
                  <a:lnTo>
                    <a:pt x="531368" y="338874"/>
                  </a:lnTo>
                  <a:lnTo>
                    <a:pt x="549948" y="378015"/>
                  </a:lnTo>
                  <a:lnTo>
                    <a:pt x="574725" y="413067"/>
                  </a:lnTo>
                  <a:lnTo>
                    <a:pt x="605002" y="443344"/>
                  </a:lnTo>
                  <a:lnTo>
                    <a:pt x="640067" y="468134"/>
                  </a:lnTo>
                  <a:lnTo>
                    <a:pt x="679196" y="486714"/>
                  </a:lnTo>
                  <a:lnTo>
                    <a:pt x="721702" y="498386"/>
                  </a:lnTo>
                  <a:lnTo>
                    <a:pt x="766851" y="502424"/>
                  </a:lnTo>
                  <a:lnTo>
                    <a:pt x="811999" y="498386"/>
                  </a:lnTo>
                  <a:lnTo>
                    <a:pt x="854494" y="486714"/>
                  </a:lnTo>
                  <a:lnTo>
                    <a:pt x="893635" y="468134"/>
                  </a:lnTo>
                  <a:lnTo>
                    <a:pt x="908278" y="457771"/>
                  </a:lnTo>
                  <a:lnTo>
                    <a:pt x="928687" y="443344"/>
                  </a:lnTo>
                  <a:lnTo>
                    <a:pt x="958964" y="413067"/>
                  </a:lnTo>
                  <a:lnTo>
                    <a:pt x="983742" y="378015"/>
                  </a:lnTo>
                  <a:lnTo>
                    <a:pt x="1002322" y="338874"/>
                  </a:lnTo>
                  <a:lnTo>
                    <a:pt x="1013993" y="296379"/>
                  </a:lnTo>
                  <a:lnTo>
                    <a:pt x="1018032" y="251218"/>
                  </a:lnTo>
                  <a:close/>
                </a:path>
              </a:pathLst>
            </a:custGeom>
            <a:solidFill>
              <a:srgbClr val="00BABB"/>
            </a:solidFill>
          </p:spPr>
          <p:txBody>
            <a:bodyPr wrap="square" lIns="0" tIns="0" rIns="0" bIns="0" rtlCol="0"/>
            <a:lstStyle/>
            <a:p>
              <a:endParaRPr>
                <a:latin typeface="Arial" panose="020B0604020202020204" pitchFamily="34" charset="0"/>
                <a:cs typeface="Arial" panose="020B0604020202020204" pitchFamily="34" charset="0"/>
              </a:endParaRPr>
            </a:p>
          </p:txBody>
        </p:sp>
        <p:pic>
          <p:nvPicPr>
            <p:cNvPr id="13" name="object 17"/>
            <p:cNvPicPr/>
            <p:nvPr/>
          </p:nvPicPr>
          <p:blipFill>
            <a:blip r:embed="rId4" cstate="print"/>
            <a:stretch>
              <a:fillRect/>
            </a:stretch>
          </p:blipFill>
          <p:spPr>
            <a:xfrm>
              <a:off x="10649775" y="4968849"/>
              <a:ext cx="966177" cy="672439"/>
            </a:xfrm>
            <a:prstGeom prst="rect">
              <a:avLst/>
            </a:prstGeom>
          </p:spPr>
        </p:pic>
      </p:grpSp>
    </p:spTree>
    <p:extLst>
      <p:ext uri="{BB962C8B-B14F-4D97-AF65-F5344CB8AC3E}">
        <p14:creationId xmlns:p14="http://schemas.microsoft.com/office/powerpoint/2010/main" val="42799400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07393" y="1030095"/>
            <a:ext cx="11495724" cy="355384"/>
          </a:xfrm>
        </p:spPr>
        <p:txBody>
          <a:bodyPr/>
          <a:lstStyle/>
          <a:p>
            <a:r>
              <a:rPr lang="en-GB" altLang="zh-TW" sz="2400" dirty="0"/>
              <a:t>The major constituent of municipal solid waste in Hong Kong: Food waste</a:t>
            </a:r>
            <a:endParaRPr lang="zh-HK" altLang="en-US" sz="2400" dirty="0"/>
          </a:p>
        </p:txBody>
      </p:sp>
      <p:grpSp>
        <p:nvGrpSpPr>
          <p:cNvPr id="3" name="object 12"/>
          <p:cNvGrpSpPr/>
          <p:nvPr/>
        </p:nvGrpSpPr>
        <p:grpSpPr>
          <a:xfrm>
            <a:off x="5959909" y="1949681"/>
            <a:ext cx="5645785" cy="4391025"/>
            <a:chOff x="5959909" y="1949681"/>
            <a:chExt cx="5645785" cy="4391025"/>
          </a:xfrm>
        </p:grpSpPr>
        <p:sp>
          <p:nvSpPr>
            <p:cNvPr id="4" name="object 13"/>
            <p:cNvSpPr/>
            <p:nvPr/>
          </p:nvSpPr>
          <p:spPr>
            <a:xfrm>
              <a:off x="5959909" y="1949681"/>
              <a:ext cx="5645785" cy="4391025"/>
            </a:xfrm>
            <a:custGeom>
              <a:avLst/>
              <a:gdLst/>
              <a:ahLst/>
              <a:cxnLst/>
              <a:rect l="l" t="t" r="r" b="b"/>
              <a:pathLst>
                <a:path w="5645784" h="4391025">
                  <a:moveTo>
                    <a:pt x="5465572" y="0"/>
                  </a:moveTo>
                  <a:lnTo>
                    <a:pt x="179997" y="0"/>
                  </a:lnTo>
                  <a:lnTo>
                    <a:pt x="132149" y="6429"/>
                  </a:lnTo>
                  <a:lnTo>
                    <a:pt x="89152" y="24573"/>
                  </a:lnTo>
                  <a:lnTo>
                    <a:pt x="52722" y="52717"/>
                  </a:lnTo>
                  <a:lnTo>
                    <a:pt x="24576" y="89146"/>
                  </a:lnTo>
                  <a:lnTo>
                    <a:pt x="6430" y="132144"/>
                  </a:lnTo>
                  <a:lnTo>
                    <a:pt x="0" y="179997"/>
                  </a:lnTo>
                  <a:lnTo>
                    <a:pt x="0" y="4210989"/>
                  </a:lnTo>
                  <a:lnTo>
                    <a:pt x="6430" y="4258837"/>
                  </a:lnTo>
                  <a:lnTo>
                    <a:pt x="24576" y="4301834"/>
                  </a:lnTo>
                  <a:lnTo>
                    <a:pt x="52722" y="4338264"/>
                  </a:lnTo>
                  <a:lnTo>
                    <a:pt x="89152" y="4366410"/>
                  </a:lnTo>
                  <a:lnTo>
                    <a:pt x="132149" y="4384556"/>
                  </a:lnTo>
                  <a:lnTo>
                    <a:pt x="179997" y="4390986"/>
                  </a:lnTo>
                  <a:lnTo>
                    <a:pt x="5465572" y="4390986"/>
                  </a:lnTo>
                  <a:lnTo>
                    <a:pt x="5513424" y="4384556"/>
                  </a:lnTo>
                  <a:lnTo>
                    <a:pt x="5556422" y="4366410"/>
                  </a:lnTo>
                  <a:lnTo>
                    <a:pt x="5592851" y="4338264"/>
                  </a:lnTo>
                  <a:lnTo>
                    <a:pt x="5620995" y="4301834"/>
                  </a:lnTo>
                  <a:lnTo>
                    <a:pt x="5639139" y="4258837"/>
                  </a:lnTo>
                  <a:lnTo>
                    <a:pt x="5645569" y="4210989"/>
                  </a:lnTo>
                  <a:lnTo>
                    <a:pt x="5645569" y="179997"/>
                  </a:lnTo>
                  <a:lnTo>
                    <a:pt x="5639139" y="132144"/>
                  </a:lnTo>
                  <a:lnTo>
                    <a:pt x="5620995" y="89146"/>
                  </a:lnTo>
                  <a:lnTo>
                    <a:pt x="5592851" y="52717"/>
                  </a:lnTo>
                  <a:lnTo>
                    <a:pt x="5556422" y="24573"/>
                  </a:lnTo>
                  <a:lnTo>
                    <a:pt x="5513424" y="6429"/>
                  </a:lnTo>
                  <a:lnTo>
                    <a:pt x="5465572" y="0"/>
                  </a:lnTo>
                  <a:close/>
                </a:path>
              </a:pathLst>
            </a:custGeom>
            <a:solidFill>
              <a:srgbClr val="E6E6E6">
                <a:alpha val="63000"/>
              </a:srgbClr>
            </a:solidFill>
          </p:spPr>
          <p:txBody>
            <a:bodyPr wrap="square" lIns="0" tIns="0" rIns="0" bIns="0" rtlCol="0"/>
            <a:lstStyle/>
            <a:p>
              <a:endParaRPr dirty="0">
                <a:latin typeface="Arial" panose="020B0604020202020204" pitchFamily="34" charset="0"/>
                <a:cs typeface="Arial" panose="020B0604020202020204" pitchFamily="34" charset="0"/>
              </a:endParaRPr>
            </a:p>
          </p:txBody>
        </p:sp>
        <p:sp>
          <p:nvSpPr>
            <p:cNvPr id="5" name="object 14"/>
            <p:cNvSpPr/>
            <p:nvPr/>
          </p:nvSpPr>
          <p:spPr>
            <a:xfrm>
              <a:off x="8459002" y="3996789"/>
              <a:ext cx="1470025" cy="828040"/>
            </a:xfrm>
            <a:custGeom>
              <a:avLst/>
              <a:gdLst/>
              <a:ahLst/>
              <a:cxnLst/>
              <a:rect l="l" t="t" r="r" b="b"/>
              <a:pathLst>
                <a:path w="1470025" h="828039">
                  <a:moveTo>
                    <a:pt x="46100" y="0"/>
                  </a:moveTo>
                  <a:lnTo>
                    <a:pt x="34074" y="50566"/>
                  </a:lnTo>
                  <a:lnTo>
                    <a:pt x="23804" y="101790"/>
                  </a:lnTo>
                  <a:lnTo>
                    <a:pt x="15325" y="153638"/>
                  </a:lnTo>
                  <a:lnTo>
                    <a:pt x="8671" y="206077"/>
                  </a:lnTo>
                  <a:lnTo>
                    <a:pt x="3876" y="259074"/>
                  </a:lnTo>
                  <a:lnTo>
                    <a:pt x="974" y="312596"/>
                  </a:lnTo>
                  <a:lnTo>
                    <a:pt x="0" y="366610"/>
                  </a:lnTo>
                  <a:lnTo>
                    <a:pt x="957" y="420066"/>
                  </a:lnTo>
                  <a:lnTo>
                    <a:pt x="3806" y="473039"/>
                  </a:lnTo>
                  <a:lnTo>
                    <a:pt x="8512" y="525497"/>
                  </a:lnTo>
                  <a:lnTo>
                    <a:pt x="15043" y="577408"/>
                  </a:lnTo>
                  <a:lnTo>
                    <a:pt x="23363" y="628740"/>
                  </a:lnTo>
                  <a:lnTo>
                    <a:pt x="33439" y="679461"/>
                  </a:lnTo>
                  <a:lnTo>
                    <a:pt x="45237" y="729541"/>
                  </a:lnTo>
                  <a:lnTo>
                    <a:pt x="58723" y="778946"/>
                  </a:lnTo>
                  <a:lnTo>
                    <a:pt x="73863" y="827646"/>
                  </a:lnTo>
                  <a:lnTo>
                    <a:pt x="1469770" y="366610"/>
                  </a:lnTo>
                  <a:lnTo>
                    <a:pt x="46100" y="0"/>
                  </a:lnTo>
                  <a:close/>
                </a:path>
              </a:pathLst>
            </a:custGeom>
            <a:solidFill>
              <a:srgbClr val="301271"/>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15"/>
            <p:cNvSpPr/>
            <p:nvPr/>
          </p:nvSpPr>
          <p:spPr>
            <a:xfrm>
              <a:off x="8505105" y="2893627"/>
              <a:ext cx="1423670" cy="1470025"/>
            </a:xfrm>
            <a:custGeom>
              <a:avLst/>
              <a:gdLst/>
              <a:ahLst/>
              <a:cxnLst/>
              <a:rect l="l" t="t" r="r" b="b"/>
              <a:pathLst>
                <a:path w="1423670" h="1470025">
                  <a:moveTo>
                    <a:pt x="1423670" y="0"/>
                  </a:moveTo>
                  <a:lnTo>
                    <a:pt x="1373736" y="832"/>
                  </a:lnTo>
                  <a:lnTo>
                    <a:pt x="1324220" y="3311"/>
                  </a:lnTo>
                  <a:lnTo>
                    <a:pt x="1275148" y="7411"/>
                  </a:lnTo>
                  <a:lnTo>
                    <a:pt x="1226546" y="13105"/>
                  </a:lnTo>
                  <a:lnTo>
                    <a:pt x="1178440" y="20366"/>
                  </a:lnTo>
                  <a:lnTo>
                    <a:pt x="1130857" y="29169"/>
                  </a:lnTo>
                  <a:lnTo>
                    <a:pt x="1083824" y="39487"/>
                  </a:lnTo>
                  <a:lnTo>
                    <a:pt x="1037366" y="51294"/>
                  </a:lnTo>
                  <a:lnTo>
                    <a:pt x="991510" y="64563"/>
                  </a:lnTo>
                  <a:lnTo>
                    <a:pt x="946283" y="79267"/>
                  </a:lnTo>
                  <a:lnTo>
                    <a:pt x="901710" y="95381"/>
                  </a:lnTo>
                  <a:lnTo>
                    <a:pt x="857819" y="112877"/>
                  </a:lnTo>
                  <a:lnTo>
                    <a:pt x="814636" y="131730"/>
                  </a:lnTo>
                  <a:lnTo>
                    <a:pt x="772186" y="151914"/>
                  </a:lnTo>
                  <a:lnTo>
                    <a:pt x="730497" y="173400"/>
                  </a:lnTo>
                  <a:lnTo>
                    <a:pt x="689595" y="196165"/>
                  </a:lnTo>
                  <a:lnTo>
                    <a:pt x="649506" y="220180"/>
                  </a:lnTo>
                  <a:lnTo>
                    <a:pt x="610257" y="245419"/>
                  </a:lnTo>
                  <a:lnTo>
                    <a:pt x="571874" y="271857"/>
                  </a:lnTo>
                  <a:lnTo>
                    <a:pt x="534384" y="299466"/>
                  </a:lnTo>
                  <a:lnTo>
                    <a:pt x="497812" y="328221"/>
                  </a:lnTo>
                  <a:lnTo>
                    <a:pt x="462186" y="358095"/>
                  </a:lnTo>
                  <a:lnTo>
                    <a:pt x="427531" y="389061"/>
                  </a:lnTo>
                  <a:lnTo>
                    <a:pt x="393874" y="421093"/>
                  </a:lnTo>
                  <a:lnTo>
                    <a:pt x="361242" y="454164"/>
                  </a:lnTo>
                  <a:lnTo>
                    <a:pt x="329661" y="488249"/>
                  </a:lnTo>
                  <a:lnTo>
                    <a:pt x="299157" y="523321"/>
                  </a:lnTo>
                  <a:lnTo>
                    <a:pt x="269757" y="559353"/>
                  </a:lnTo>
                  <a:lnTo>
                    <a:pt x="241487" y="596320"/>
                  </a:lnTo>
                  <a:lnTo>
                    <a:pt x="214373" y="634194"/>
                  </a:lnTo>
                  <a:lnTo>
                    <a:pt x="188442" y="672949"/>
                  </a:lnTo>
                  <a:lnTo>
                    <a:pt x="163720" y="712559"/>
                  </a:lnTo>
                  <a:lnTo>
                    <a:pt x="140234" y="752997"/>
                  </a:lnTo>
                  <a:lnTo>
                    <a:pt x="118011" y="794238"/>
                  </a:lnTo>
                  <a:lnTo>
                    <a:pt x="97075" y="836254"/>
                  </a:lnTo>
                  <a:lnTo>
                    <a:pt x="77455" y="879019"/>
                  </a:lnTo>
                  <a:lnTo>
                    <a:pt x="59176" y="922507"/>
                  </a:lnTo>
                  <a:lnTo>
                    <a:pt x="42264" y="966692"/>
                  </a:lnTo>
                  <a:lnTo>
                    <a:pt x="26747" y="1011546"/>
                  </a:lnTo>
                  <a:lnTo>
                    <a:pt x="12650" y="1057044"/>
                  </a:lnTo>
                  <a:lnTo>
                    <a:pt x="0" y="1103160"/>
                  </a:lnTo>
                  <a:lnTo>
                    <a:pt x="1423670" y="1469771"/>
                  </a:lnTo>
                  <a:lnTo>
                    <a:pt x="1423670" y="0"/>
                  </a:lnTo>
                  <a:close/>
                </a:path>
              </a:pathLst>
            </a:custGeom>
            <a:solidFill>
              <a:srgbClr val="7E1084"/>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7" name="object 16"/>
            <p:cNvSpPr/>
            <p:nvPr/>
          </p:nvSpPr>
          <p:spPr>
            <a:xfrm>
              <a:off x="8532867" y="2893627"/>
              <a:ext cx="2865755" cy="2940050"/>
            </a:xfrm>
            <a:custGeom>
              <a:avLst/>
              <a:gdLst/>
              <a:ahLst/>
              <a:cxnLst/>
              <a:rect l="l" t="t" r="r" b="b"/>
              <a:pathLst>
                <a:path w="2865754" h="2940050">
                  <a:moveTo>
                    <a:pt x="1395907" y="0"/>
                  </a:moveTo>
                  <a:lnTo>
                    <a:pt x="1395907" y="1469771"/>
                  </a:lnTo>
                  <a:lnTo>
                    <a:pt x="0" y="1930806"/>
                  </a:lnTo>
                  <a:lnTo>
                    <a:pt x="15579" y="1975547"/>
                  </a:lnTo>
                  <a:lnTo>
                    <a:pt x="32546" y="2019620"/>
                  </a:lnTo>
                  <a:lnTo>
                    <a:pt x="50874" y="2062996"/>
                  </a:lnTo>
                  <a:lnTo>
                    <a:pt x="70538" y="2105651"/>
                  </a:lnTo>
                  <a:lnTo>
                    <a:pt x="91510" y="2147557"/>
                  </a:lnTo>
                  <a:lnTo>
                    <a:pt x="113765" y="2188689"/>
                  </a:lnTo>
                  <a:lnTo>
                    <a:pt x="137277" y="2229020"/>
                  </a:lnTo>
                  <a:lnTo>
                    <a:pt x="162019" y="2268524"/>
                  </a:lnTo>
                  <a:lnTo>
                    <a:pt x="187965" y="2307175"/>
                  </a:lnTo>
                  <a:lnTo>
                    <a:pt x="215088" y="2344946"/>
                  </a:lnTo>
                  <a:lnTo>
                    <a:pt x="243363" y="2381812"/>
                  </a:lnTo>
                  <a:lnTo>
                    <a:pt x="272763" y="2417745"/>
                  </a:lnTo>
                  <a:lnTo>
                    <a:pt x="303261" y="2452719"/>
                  </a:lnTo>
                  <a:lnTo>
                    <a:pt x="334833" y="2486709"/>
                  </a:lnTo>
                  <a:lnTo>
                    <a:pt x="367451" y="2519688"/>
                  </a:lnTo>
                  <a:lnTo>
                    <a:pt x="401088" y="2551630"/>
                  </a:lnTo>
                  <a:lnTo>
                    <a:pt x="435720" y="2582508"/>
                  </a:lnTo>
                  <a:lnTo>
                    <a:pt x="471319" y="2612296"/>
                  </a:lnTo>
                  <a:lnTo>
                    <a:pt x="507860" y="2640968"/>
                  </a:lnTo>
                  <a:lnTo>
                    <a:pt x="545315" y="2668498"/>
                  </a:lnTo>
                  <a:lnTo>
                    <a:pt x="583660" y="2694859"/>
                  </a:lnTo>
                  <a:lnTo>
                    <a:pt x="622867" y="2720024"/>
                  </a:lnTo>
                  <a:lnTo>
                    <a:pt x="662910" y="2743969"/>
                  </a:lnTo>
                  <a:lnTo>
                    <a:pt x="703763" y="2766666"/>
                  </a:lnTo>
                  <a:lnTo>
                    <a:pt x="745400" y="2788089"/>
                  </a:lnTo>
                  <a:lnTo>
                    <a:pt x="787795" y="2808212"/>
                  </a:lnTo>
                  <a:lnTo>
                    <a:pt x="830920" y="2827009"/>
                  </a:lnTo>
                  <a:lnTo>
                    <a:pt x="874751" y="2844453"/>
                  </a:lnTo>
                  <a:lnTo>
                    <a:pt x="919260" y="2860518"/>
                  </a:lnTo>
                  <a:lnTo>
                    <a:pt x="964422" y="2875177"/>
                  </a:lnTo>
                  <a:lnTo>
                    <a:pt x="1010210" y="2888406"/>
                  </a:lnTo>
                  <a:lnTo>
                    <a:pt x="1056598" y="2900176"/>
                  </a:lnTo>
                  <a:lnTo>
                    <a:pt x="1103560" y="2910462"/>
                  </a:lnTo>
                  <a:lnTo>
                    <a:pt x="1151069" y="2919238"/>
                  </a:lnTo>
                  <a:lnTo>
                    <a:pt x="1199100" y="2926477"/>
                  </a:lnTo>
                  <a:lnTo>
                    <a:pt x="1247625" y="2932153"/>
                  </a:lnTo>
                  <a:lnTo>
                    <a:pt x="1296619" y="2936240"/>
                  </a:lnTo>
                  <a:lnTo>
                    <a:pt x="1346055" y="2938712"/>
                  </a:lnTo>
                  <a:lnTo>
                    <a:pt x="1395907" y="2939542"/>
                  </a:lnTo>
                  <a:lnTo>
                    <a:pt x="1444423" y="2938756"/>
                  </a:lnTo>
                  <a:lnTo>
                    <a:pt x="1492545" y="2936415"/>
                  </a:lnTo>
                  <a:lnTo>
                    <a:pt x="1540250" y="2932544"/>
                  </a:lnTo>
                  <a:lnTo>
                    <a:pt x="1587514" y="2927165"/>
                  </a:lnTo>
                  <a:lnTo>
                    <a:pt x="1634312" y="2920305"/>
                  </a:lnTo>
                  <a:lnTo>
                    <a:pt x="1680620" y="2911986"/>
                  </a:lnTo>
                  <a:lnTo>
                    <a:pt x="1726414" y="2902233"/>
                  </a:lnTo>
                  <a:lnTo>
                    <a:pt x="1771670" y="2891070"/>
                  </a:lnTo>
                  <a:lnTo>
                    <a:pt x="1816363" y="2878522"/>
                  </a:lnTo>
                  <a:lnTo>
                    <a:pt x="1860469" y="2864612"/>
                  </a:lnTo>
                  <a:lnTo>
                    <a:pt x="1903964" y="2849365"/>
                  </a:lnTo>
                  <a:lnTo>
                    <a:pt x="1946825" y="2832805"/>
                  </a:lnTo>
                  <a:lnTo>
                    <a:pt x="1989025" y="2814956"/>
                  </a:lnTo>
                  <a:lnTo>
                    <a:pt x="2030543" y="2795842"/>
                  </a:lnTo>
                  <a:lnTo>
                    <a:pt x="2071352" y="2775489"/>
                  </a:lnTo>
                  <a:lnTo>
                    <a:pt x="2111430" y="2753919"/>
                  </a:lnTo>
                  <a:lnTo>
                    <a:pt x="2150751" y="2731157"/>
                  </a:lnTo>
                  <a:lnTo>
                    <a:pt x="2189292" y="2707227"/>
                  </a:lnTo>
                  <a:lnTo>
                    <a:pt x="2227028" y="2682154"/>
                  </a:lnTo>
                  <a:lnTo>
                    <a:pt x="2263935" y="2655961"/>
                  </a:lnTo>
                  <a:lnTo>
                    <a:pt x="2299990" y="2628674"/>
                  </a:lnTo>
                  <a:lnTo>
                    <a:pt x="2335167" y="2600315"/>
                  </a:lnTo>
                  <a:lnTo>
                    <a:pt x="2369443" y="2570910"/>
                  </a:lnTo>
                  <a:lnTo>
                    <a:pt x="2402793" y="2540482"/>
                  </a:lnTo>
                  <a:lnTo>
                    <a:pt x="2435193" y="2509056"/>
                  </a:lnTo>
                  <a:lnTo>
                    <a:pt x="2466619" y="2476656"/>
                  </a:lnTo>
                  <a:lnTo>
                    <a:pt x="2497047" y="2443306"/>
                  </a:lnTo>
                  <a:lnTo>
                    <a:pt x="2526452" y="2409030"/>
                  </a:lnTo>
                  <a:lnTo>
                    <a:pt x="2554810" y="2373853"/>
                  </a:lnTo>
                  <a:lnTo>
                    <a:pt x="2582098" y="2337799"/>
                  </a:lnTo>
                  <a:lnTo>
                    <a:pt x="2608291" y="2300891"/>
                  </a:lnTo>
                  <a:lnTo>
                    <a:pt x="2633364" y="2263155"/>
                  </a:lnTo>
                  <a:lnTo>
                    <a:pt x="2657293" y="2224614"/>
                  </a:lnTo>
                  <a:lnTo>
                    <a:pt x="2680055" y="2185293"/>
                  </a:lnTo>
                  <a:lnTo>
                    <a:pt x="2701625" y="2145215"/>
                  </a:lnTo>
                  <a:lnTo>
                    <a:pt x="2721979" y="2104406"/>
                  </a:lnTo>
                  <a:lnTo>
                    <a:pt x="2741093" y="2062889"/>
                  </a:lnTo>
                  <a:lnTo>
                    <a:pt x="2758941" y="2020688"/>
                  </a:lnTo>
                  <a:lnTo>
                    <a:pt x="2775501" y="1977828"/>
                  </a:lnTo>
                  <a:lnTo>
                    <a:pt x="2790749" y="1934332"/>
                  </a:lnTo>
                  <a:lnTo>
                    <a:pt x="2804658" y="1890226"/>
                  </a:lnTo>
                  <a:lnTo>
                    <a:pt x="2817207" y="1845533"/>
                  </a:lnTo>
                  <a:lnTo>
                    <a:pt x="2828370" y="1800277"/>
                  </a:lnTo>
                  <a:lnTo>
                    <a:pt x="2838123" y="1754483"/>
                  </a:lnTo>
                  <a:lnTo>
                    <a:pt x="2846442" y="1708175"/>
                  </a:lnTo>
                  <a:lnTo>
                    <a:pt x="2853302" y="1661377"/>
                  </a:lnTo>
                  <a:lnTo>
                    <a:pt x="2858680" y="1614114"/>
                  </a:lnTo>
                  <a:lnTo>
                    <a:pt x="2862552" y="1566408"/>
                  </a:lnTo>
                  <a:lnTo>
                    <a:pt x="2864893" y="1518286"/>
                  </a:lnTo>
                  <a:lnTo>
                    <a:pt x="2865678" y="1469771"/>
                  </a:lnTo>
                  <a:lnTo>
                    <a:pt x="2864893" y="1421255"/>
                  </a:lnTo>
                  <a:lnTo>
                    <a:pt x="2862552" y="1373133"/>
                  </a:lnTo>
                  <a:lnTo>
                    <a:pt x="2858680" y="1325427"/>
                  </a:lnTo>
                  <a:lnTo>
                    <a:pt x="2853302" y="1278164"/>
                  </a:lnTo>
                  <a:lnTo>
                    <a:pt x="2846442" y="1231366"/>
                  </a:lnTo>
                  <a:lnTo>
                    <a:pt x="2838123" y="1185058"/>
                  </a:lnTo>
                  <a:lnTo>
                    <a:pt x="2828370" y="1139264"/>
                  </a:lnTo>
                  <a:lnTo>
                    <a:pt x="2817207" y="1094008"/>
                  </a:lnTo>
                  <a:lnTo>
                    <a:pt x="2804658" y="1049315"/>
                  </a:lnTo>
                  <a:lnTo>
                    <a:pt x="2790749" y="1005209"/>
                  </a:lnTo>
                  <a:lnTo>
                    <a:pt x="2775501" y="961713"/>
                  </a:lnTo>
                  <a:lnTo>
                    <a:pt x="2758941" y="918853"/>
                  </a:lnTo>
                  <a:lnTo>
                    <a:pt x="2741093" y="876652"/>
                  </a:lnTo>
                  <a:lnTo>
                    <a:pt x="2721979" y="835135"/>
                  </a:lnTo>
                  <a:lnTo>
                    <a:pt x="2701625" y="794326"/>
                  </a:lnTo>
                  <a:lnTo>
                    <a:pt x="2680055" y="754248"/>
                  </a:lnTo>
                  <a:lnTo>
                    <a:pt x="2657293" y="714927"/>
                  </a:lnTo>
                  <a:lnTo>
                    <a:pt x="2633364" y="676386"/>
                  </a:lnTo>
                  <a:lnTo>
                    <a:pt x="2608291" y="638650"/>
                  </a:lnTo>
                  <a:lnTo>
                    <a:pt x="2582098" y="601742"/>
                  </a:lnTo>
                  <a:lnTo>
                    <a:pt x="2554810" y="565688"/>
                  </a:lnTo>
                  <a:lnTo>
                    <a:pt x="2526452" y="530511"/>
                  </a:lnTo>
                  <a:lnTo>
                    <a:pt x="2497047" y="496235"/>
                  </a:lnTo>
                  <a:lnTo>
                    <a:pt x="2466619" y="462885"/>
                  </a:lnTo>
                  <a:lnTo>
                    <a:pt x="2435193" y="430485"/>
                  </a:lnTo>
                  <a:lnTo>
                    <a:pt x="2402793" y="399059"/>
                  </a:lnTo>
                  <a:lnTo>
                    <a:pt x="2369443" y="368631"/>
                  </a:lnTo>
                  <a:lnTo>
                    <a:pt x="2335167" y="339226"/>
                  </a:lnTo>
                  <a:lnTo>
                    <a:pt x="2299990" y="310867"/>
                  </a:lnTo>
                  <a:lnTo>
                    <a:pt x="2263935" y="283580"/>
                  </a:lnTo>
                  <a:lnTo>
                    <a:pt x="2227028" y="257387"/>
                  </a:lnTo>
                  <a:lnTo>
                    <a:pt x="2189292" y="232314"/>
                  </a:lnTo>
                  <a:lnTo>
                    <a:pt x="2150751" y="208384"/>
                  </a:lnTo>
                  <a:lnTo>
                    <a:pt x="2111430" y="185622"/>
                  </a:lnTo>
                  <a:lnTo>
                    <a:pt x="2071352" y="164052"/>
                  </a:lnTo>
                  <a:lnTo>
                    <a:pt x="2030543" y="143699"/>
                  </a:lnTo>
                  <a:lnTo>
                    <a:pt x="1989025" y="124585"/>
                  </a:lnTo>
                  <a:lnTo>
                    <a:pt x="1946825" y="106736"/>
                  </a:lnTo>
                  <a:lnTo>
                    <a:pt x="1903964" y="90176"/>
                  </a:lnTo>
                  <a:lnTo>
                    <a:pt x="1860469" y="74929"/>
                  </a:lnTo>
                  <a:lnTo>
                    <a:pt x="1816363" y="61019"/>
                  </a:lnTo>
                  <a:lnTo>
                    <a:pt x="1771670" y="48471"/>
                  </a:lnTo>
                  <a:lnTo>
                    <a:pt x="1726414" y="37308"/>
                  </a:lnTo>
                  <a:lnTo>
                    <a:pt x="1680620" y="27555"/>
                  </a:lnTo>
                  <a:lnTo>
                    <a:pt x="1634312" y="19236"/>
                  </a:lnTo>
                  <a:lnTo>
                    <a:pt x="1587514" y="12376"/>
                  </a:lnTo>
                  <a:lnTo>
                    <a:pt x="1540250" y="6997"/>
                  </a:lnTo>
                  <a:lnTo>
                    <a:pt x="1492545" y="3126"/>
                  </a:lnTo>
                  <a:lnTo>
                    <a:pt x="1444423" y="785"/>
                  </a:lnTo>
                  <a:lnTo>
                    <a:pt x="1395907" y="0"/>
                  </a:lnTo>
                  <a:close/>
                </a:path>
              </a:pathLst>
            </a:custGeom>
            <a:solidFill>
              <a:srgbClr val="C7C8C9"/>
            </a:solidFill>
          </p:spPr>
          <p:txBody>
            <a:bodyPr wrap="square" lIns="0" tIns="0" rIns="0" bIns="0" rtlCol="0"/>
            <a:lstStyle/>
            <a:p>
              <a:endParaRPr>
                <a:latin typeface="Arial" panose="020B0604020202020204" pitchFamily="34" charset="0"/>
                <a:cs typeface="Arial" panose="020B0604020202020204" pitchFamily="34" charset="0"/>
              </a:endParaRPr>
            </a:p>
          </p:txBody>
        </p:sp>
      </p:grpSp>
      <p:sp>
        <p:nvSpPr>
          <p:cNvPr id="8" name="object 17"/>
          <p:cNvSpPr txBox="1"/>
          <p:nvPr/>
        </p:nvSpPr>
        <p:spPr>
          <a:xfrm>
            <a:off x="1605661" y="1778880"/>
            <a:ext cx="4114520" cy="917880"/>
          </a:xfrm>
          <a:prstGeom prst="rect">
            <a:avLst/>
          </a:prstGeom>
        </p:spPr>
        <p:txBody>
          <a:bodyPr vert="horz" wrap="square" lIns="0" tIns="12065" rIns="0" bIns="0" rtlCol="0">
            <a:spAutoFit/>
          </a:bodyPr>
          <a:lstStyle/>
          <a:p>
            <a:pPr marL="12700" marR="5080">
              <a:lnSpc>
                <a:spcPct val="111500"/>
              </a:lnSpc>
              <a:spcBef>
                <a:spcPts val="95"/>
              </a:spcBef>
            </a:pPr>
            <a:r>
              <a:rPr lang="en-US" b="1" spc="105" dirty="0">
                <a:solidFill>
                  <a:srgbClr val="034EA1"/>
                </a:solidFill>
                <a:latin typeface="Arial" panose="020B0604020202020204" pitchFamily="34" charset="0"/>
                <a:ea typeface="Noto Sans HK" panose="020B0500000000000000" pitchFamily="34" charset="-120"/>
                <a:cs typeface="Arial" panose="020B0604020202020204" pitchFamily="34" charset="0"/>
              </a:rPr>
              <a:t>About </a:t>
            </a:r>
            <a:r>
              <a:rPr lang="en-GB" altLang="zh-HK" b="1" dirty="0">
                <a:solidFill>
                  <a:srgbClr val="034EA2"/>
                </a:solidFill>
                <a:latin typeface="Arial" panose="020B0604020202020204" pitchFamily="34" charset="0"/>
                <a:ea typeface="Noto Sans HK" panose="020B0500000000000000" pitchFamily="34" charset="-120"/>
                <a:cs typeface="Arial" panose="020B0604020202020204" pitchFamily="34" charset="0"/>
              </a:rPr>
              <a:t>two-thirds from households, </a:t>
            </a:r>
            <a:r>
              <a:rPr lang="en-GB" b="1" dirty="0">
                <a:solidFill>
                  <a:srgbClr val="034EA2"/>
                </a:solidFill>
                <a:latin typeface="Arial" panose="020B0604020202020204" pitchFamily="34" charset="0"/>
                <a:ea typeface="Noto Sans HK" panose="020B0500000000000000" pitchFamily="34" charset="-120"/>
                <a:cs typeface="Arial" panose="020B0604020202020204" pitchFamily="34" charset="0"/>
              </a:rPr>
              <a:t>one-third from commercial and industrial sources</a:t>
            </a:r>
            <a:endParaRPr b="1" dirty="0">
              <a:solidFill>
                <a:srgbClr val="034EA2"/>
              </a:solidFill>
              <a:latin typeface="Arial" panose="020B0604020202020204" pitchFamily="34" charset="0"/>
              <a:ea typeface="Noto Sans HK" panose="020B0500000000000000" pitchFamily="34" charset="-120"/>
              <a:cs typeface="Arial" panose="020B0604020202020204" pitchFamily="34" charset="0"/>
            </a:endParaRPr>
          </a:p>
        </p:txBody>
      </p:sp>
      <p:sp>
        <p:nvSpPr>
          <p:cNvPr id="9" name="object 18"/>
          <p:cNvSpPr txBox="1"/>
          <p:nvPr/>
        </p:nvSpPr>
        <p:spPr>
          <a:xfrm>
            <a:off x="779625" y="3100137"/>
            <a:ext cx="4934468" cy="1445267"/>
          </a:xfrm>
          <a:prstGeom prst="rect">
            <a:avLst/>
          </a:prstGeom>
        </p:spPr>
        <p:txBody>
          <a:bodyPr vert="horz" wrap="square" lIns="0" tIns="16510" rIns="0" bIns="0" rtlCol="0">
            <a:spAutoFit/>
          </a:bodyPr>
          <a:lstStyle/>
          <a:p>
            <a:pPr marL="12700">
              <a:lnSpc>
                <a:spcPct val="100000"/>
              </a:lnSpc>
              <a:spcBef>
                <a:spcPts val="130"/>
              </a:spcBef>
            </a:pPr>
            <a:r>
              <a:rPr lang="en-US" b="1" spc="100" dirty="0">
                <a:solidFill>
                  <a:srgbClr val="034EA1"/>
                </a:solidFill>
                <a:latin typeface="Arial" panose="020B0604020202020204" pitchFamily="34" charset="0"/>
                <a:ea typeface="Noto Sans HK" panose="020B0500000000000000" pitchFamily="34" charset="-120"/>
                <a:cs typeface="Arial" panose="020B0604020202020204" pitchFamily="34" charset="0"/>
              </a:rPr>
              <a:t>Different sectors of the community and the public throw away about</a:t>
            </a:r>
          </a:p>
          <a:p>
            <a:pPr marL="12700">
              <a:lnSpc>
                <a:spcPct val="100000"/>
              </a:lnSpc>
              <a:spcBef>
                <a:spcPts val="130"/>
              </a:spcBef>
            </a:pPr>
            <a:r>
              <a:rPr lang="en-US" b="1" spc="100" dirty="0" smtClean="0">
                <a:solidFill>
                  <a:srgbClr val="00B8B6"/>
                </a:solidFill>
                <a:latin typeface="Arial" panose="020B0604020202020204" pitchFamily="34" charset="0"/>
                <a:ea typeface="Noto Sans HK" panose="020B0500000000000000" pitchFamily="34" charset="-120"/>
                <a:cs typeface="Arial" panose="020B0604020202020204" pitchFamily="34" charset="0"/>
              </a:rPr>
              <a:t>3 300 </a:t>
            </a:r>
            <a:r>
              <a:rPr lang="en-US" b="1" spc="100" dirty="0" err="1">
                <a:solidFill>
                  <a:srgbClr val="00B8B6"/>
                </a:solidFill>
                <a:latin typeface="Arial" panose="020B0604020202020204" pitchFamily="34" charset="0"/>
                <a:ea typeface="Noto Sans HK" panose="020B0500000000000000" pitchFamily="34" charset="-120"/>
                <a:cs typeface="Arial" panose="020B0604020202020204" pitchFamily="34" charset="0"/>
              </a:rPr>
              <a:t>tonnes</a:t>
            </a:r>
            <a:r>
              <a:rPr lang="en-US" b="1" spc="100" dirty="0">
                <a:solidFill>
                  <a:srgbClr val="00B8B6"/>
                </a:solidFill>
                <a:latin typeface="Arial" panose="020B0604020202020204" pitchFamily="34" charset="0"/>
                <a:ea typeface="Noto Sans HK" panose="020B0500000000000000" pitchFamily="34" charset="-120"/>
                <a:cs typeface="Arial" panose="020B0604020202020204" pitchFamily="34" charset="0"/>
              </a:rPr>
              <a:t> </a:t>
            </a:r>
            <a:r>
              <a:rPr lang="en-US" b="1" spc="100" dirty="0">
                <a:solidFill>
                  <a:srgbClr val="034EA1"/>
                </a:solidFill>
                <a:latin typeface="Arial" panose="020B0604020202020204" pitchFamily="34" charset="0"/>
                <a:ea typeface="Noto Sans HK" panose="020B0500000000000000" pitchFamily="34" charset="-120"/>
                <a:cs typeface="Arial" panose="020B0604020202020204" pitchFamily="34" charset="0"/>
              </a:rPr>
              <a:t>of food waste every day, which is equal to</a:t>
            </a:r>
          </a:p>
          <a:p>
            <a:pPr marL="12700">
              <a:spcBef>
                <a:spcPts val="45"/>
              </a:spcBef>
            </a:pPr>
            <a:endParaRPr b="1" dirty="0">
              <a:latin typeface="Arial" panose="020B0604020202020204" pitchFamily="34" charset="0"/>
              <a:ea typeface="Noto Sans HK" panose="020B0500000000000000" pitchFamily="34" charset="-120"/>
              <a:cs typeface="Arial" panose="020B0604020202020204" pitchFamily="34" charset="0"/>
            </a:endParaRPr>
          </a:p>
        </p:txBody>
      </p:sp>
      <p:pic>
        <p:nvPicPr>
          <p:cNvPr id="10" name="object 19"/>
          <p:cNvPicPr/>
          <p:nvPr/>
        </p:nvPicPr>
        <p:blipFill>
          <a:blip r:embed="rId3" cstate="print"/>
          <a:stretch>
            <a:fillRect/>
          </a:stretch>
        </p:blipFill>
        <p:spPr>
          <a:xfrm>
            <a:off x="766724" y="1990010"/>
            <a:ext cx="729097" cy="701375"/>
          </a:xfrm>
          <a:prstGeom prst="rect">
            <a:avLst/>
          </a:prstGeom>
        </p:spPr>
      </p:pic>
      <p:sp>
        <p:nvSpPr>
          <p:cNvPr id="11" name="object 20"/>
          <p:cNvSpPr txBox="1"/>
          <p:nvPr/>
        </p:nvSpPr>
        <p:spPr>
          <a:xfrm>
            <a:off x="10121726" y="4369083"/>
            <a:ext cx="882650" cy="988732"/>
          </a:xfrm>
          <a:prstGeom prst="rect">
            <a:avLst/>
          </a:prstGeom>
        </p:spPr>
        <p:txBody>
          <a:bodyPr vert="horz" wrap="square" lIns="0" tIns="13970" rIns="0" bIns="0" rtlCol="0">
            <a:spAutoFit/>
          </a:bodyPr>
          <a:lstStyle/>
          <a:p>
            <a:pPr marL="18415">
              <a:lnSpc>
                <a:spcPts val="1880"/>
              </a:lnSpc>
              <a:spcBef>
                <a:spcPts val="110"/>
              </a:spcBef>
            </a:pPr>
            <a:r>
              <a:rPr lang="en-US" sz="1600" b="1" spc="-15" dirty="0">
                <a:solidFill>
                  <a:srgbClr val="585656"/>
                </a:solidFill>
                <a:latin typeface="Arial" panose="020B0604020202020204" pitchFamily="34" charset="0"/>
                <a:ea typeface="Noto Sans HK" panose="020B0500000000000000" pitchFamily="34" charset="-120"/>
                <a:cs typeface="Arial" panose="020B0604020202020204" pitchFamily="34" charset="0"/>
              </a:rPr>
              <a:t>Other wastes</a:t>
            </a:r>
            <a:endParaRPr sz="1600" b="1" dirty="0">
              <a:latin typeface="Arial" panose="020B0604020202020204" pitchFamily="34" charset="0"/>
              <a:ea typeface="Noto Sans HK" panose="020B0500000000000000" pitchFamily="34" charset="-120"/>
              <a:cs typeface="Arial" panose="020B0604020202020204" pitchFamily="34" charset="0"/>
            </a:endParaRPr>
          </a:p>
          <a:p>
            <a:pPr marL="12700">
              <a:lnSpc>
                <a:spcPts val="3800"/>
              </a:lnSpc>
            </a:pPr>
            <a:r>
              <a:rPr sz="3200" b="1" spc="-25" dirty="0">
                <a:solidFill>
                  <a:srgbClr val="585656"/>
                </a:solidFill>
                <a:latin typeface="Arial" panose="020B0604020202020204" pitchFamily="34" charset="0"/>
                <a:ea typeface="Noto Sans HK" panose="020B0500000000000000" pitchFamily="34" charset="-120"/>
                <a:cs typeface="Arial" panose="020B0604020202020204" pitchFamily="34" charset="0"/>
              </a:rPr>
              <a:t>70%</a:t>
            </a:r>
            <a:endParaRPr sz="3200" b="1" dirty="0">
              <a:latin typeface="Arial" panose="020B0604020202020204" pitchFamily="34" charset="0"/>
              <a:ea typeface="Noto Sans HK" panose="020B0500000000000000" pitchFamily="34" charset="-120"/>
              <a:cs typeface="Arial" panose="020B0604020202020204" pitchFamily="34" charset="0"/>
            </a:endParaRPr>
          </a:p>
        </p:txBody>
      </p:sp>
      <p:sp>
        <p:nvSpPr>
          <p:cNvPr id="12" name="object 21"/>
          <p:cNvSpPr txBox="1"/>
          <p:nvPr/>
        </p:nvSpPr>
        <p:spPr>
          <a:xfrm>
            <a:off x="8907636" y="3515501"/>
            <a:ext cx="882650" cy="988732"/>
          </a:xfrm>
          <a:prstGeom prst="rect">
            <a:avLst/>
          </a:prstGeom>
        </p:spPr>
        <p:txBody>
          <a:bodyPr vert="horz" wrap="square" lIns="0" tIns="13970" rIns="0" bIns="0" rtlCol="0">
            <a:spAutoFit/>
          </a:bodyPr>
          <a:lstStyle/>
          <a:p>
            <a:pPr marL="18415">
              <a:lnSpc>
                <a:spcPts val="1880"/>
              </a:lnSpc>
              <a:spcBef>
                <a:spcPts val="110"/>
              </a:spcBef>
            </a:pPr>
            <a:r>
              <a:rPr lang="en-US" sz="1600" b="1" spc="-25" dirty="0">
                <a:solidFill>
                  <a:srgbClr val="FFFFFF"/>
                </a:solidFill>
                <a:latin typeface="Arial" panose="020B0604020202020204" pitchFamily="34" charset="0"/>
                <a:ea typeface="Noto Sans HK" panose="020B0500000000000000" pitchFamily="34" charset="-120"/>
                <a:cs typeface="Arial" panose="020B0604020202020204" pitchFamily="34" charset="0"/>
              </a:rPr>
              <a:t>Food waste</a:t>
            </a:r>
            <a:endParaRPr sz="1600" b="1" dirty="0">
              <a:latin typeface="Arial" panose="020B0604020202020204" pitchFamily="34" charset="0"/>
              <a:ea typeface="Noto Sans HK" panose="020B0500000000000000" pitchFamily="34" charset="-120"/>
              <a:cs typeface="Arial" panose="020B0604020202020204" pitchFamily="34" charset="0"/>
            </a:endParaRPr>
          </a:p>
          <a:p>
            <a:pPr marL="12700">
              <a:lnSpc>
                <a:spcPts val="3800"/>
              </a:lnSpc>
            </a:pPr>
            <a:r>
              <a:rPr sz="3200" b="1" spc="-25" dirty="0">
                <a:solidFill>
                  <a:srgbClr val="FFFFFF"/>
                </a:solidFill>
                <a:latin typeface="Arial" panose="020B0604020202020204" pitchFamily="34" charset="0"/>
                <a:ea typeface="Noto Sans HK" panose="020B0500000000000000" pitchFamily="34" charset="-120"/>
                <a:cs typeface="Arial" panose="020B0604020202020204" pitchFamily="34" charset="0"/>
              </a:rPr>
              <a:t>30%</a:t>
            </a:r>
            <a:endParaRPr sz="3200" b="1" dirty="0">
              <a:latin typeface="Arial" panose="020B0604020202020204" pitchFamily="34" charset="0"/>
              <a:ea typeface="Noto Sans HK" panose="020B0500000000000000" pitchFamily="34" charset="-120"/>
              <a:cs typeface="Arial" panose="020B0604020202020204" pitchFamily="34" charset="0"/>
            </a:endParaRPr>
          </a:p>
        </p:txBody>
      </p:sp>
      <p:grpSp>
        <p:nvGrpSpPr>
          <p:cNvPr id="13" name="object 22"/>
          <p:cNvGrpSpPr/>
          <p:nvPr/>
        </p:nvGrpSpPr>
        <p:grpSpPr>
          <a:xfrm>
            <a:off x="6184282" y="2573867"/>
            <a:ext cx="2139137" cy="2429086"/>
            <a:chOff x="6264950" y="2990639"/>
            <a:chExt cx="2028189" cy="2012314"/>
          </a:xfrm>
        </p:grpSpPr>
        <p:sp>
          <p:nvSpPr>
            <p:cNvPr id="14" name="object 23"/>
            <p:cNvSpPr/>
            <p:nvPr/>
          </p:nvSpPr>
          <p:spPr>
            <a:xfrm>
              <a:off x="6264950" y="2990639"/>
              <a:ext cx="2028189" cy="1006475"/>
            </a:xfrm>
            <a:custGeom>
              <a:avLst/>
              <a:gdLst/>
              <a:ahLst/>
              <a:cxnLst/>
              <a:rect l="l" t="t" r="r" b="b"/>
              <a:pathLst>
                <a:path w="2028190" h="1006475">
                  <a:moveTo>
                    <a:pt x="1684248" y="0"/>
                  </a:moveTo>
                  <a:lnTo>
                    <a:pt x="162001" y="0"/>
                  </a:lnTo>
                  <a:lnTo>
                    <a:pt x="118934" y="5786"/>
                  </a:lnTo>
                  <a:lnTo>
                    <a:pt x="80235" y="22117"/>
                  </a:lnTo>
                  <a:lnTo>
                    <a:pt x="47448" y="47448"/>
                  </a:lnTo>
                  <a:lnTo>
                    <a:pt x="22117" y="80235"/>
                  </a:lnTo>
                  <a:lnTo>
                    <a:pt x="5786" y="118934"/>
                  </a:lnTo>
                  <a:lnTo>
                    <a:pt x="0" y="162001"/>
                  </a:lnTo>
                  <a:lnTo>
                    <a:pt x="0" y="1006144"/>
                  </a:lnTo>
                  <a:lnTo>
                    <a:pt x="2027631" y="1006144"/>
                  </a:lnTo>
                  <a:lnTo>
                    <a:pt x="1846249" y="819302"/>
                  </a:lnTo>
                  <a:lnTo>
                    <a:pt x="1846249" y="162001"/>
                  </a:lnTo>
                  <a:lnTo>
                    <a:pt x="1840463" y="118934"/>
                  </a:lnTo>
                  <a:lnTo>
                    <a:pt x="1824132" y="80235"/>
                  </a:lnTo>
                  <a:lnTo>
                    <a:pt x="1798801" y="47448"/>
                  </a:lnTo>
                  <a:lnTo>
                    <a:pt x="1766014" y="22117"/>
                  </a:lnTo>
                  <a:lnTo>
                    <a:pt x="1727315" y="5786"/>
                  </a:lnTo>
                  <a:lnTo>
                    <a:pt x="1684248" y="0"/>
                  </a:lnTo>
                  <a:close/>
                </a:path>
              </a:pathLst>
            </a:custGeom>
            <a:solidFill>
              <a:srgbClr val="7E1084"/>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5" name="object 24"/>
            <p:cNvSpPr/>
            <p:nvPr/>
          </p:nvSpPr>
          <p:spPr>
            <a:xfrm>
              <a:off x="6264950" y="3996794"/>
              <a:ext cx="2028189" cy="1006475"/>
            </a:xfrm>
            <a:custGeom>
              <a:avLst/>
              <a:gdLst/>
              <a:ahLst/>
              <a:cxnLst/>
              <a:rect l="l" t="t" r="r" b="b"/>
              <a:pathLst>
                <a:path w="2028190" h="1006475">
                  <a:moveTo>
                    <a:pt x="2027631" y="0"/>
                  </a:moveTo>
                  <a:lnTo>
                    <a:pt x="0" y="0"/>
                  </a:lnTo>
                  <a:lnTo>
                    <a:pt x="0" y="844143"/>
                  </a:lnTo>
                  <a:lnTo>
                    <a:pt x="5786" y="887210"/>
                  </a:lnTo>
                  <a:lnTo>
                    <a:pt x="22117" y="925909"/>
                  </a:lnTo>
                  <a:lnTo>
                    <a:pt x="47448" y="958696"/>
                  </a:lnTo>
                  <a:lnTo>
                    <a:pt x="80235" y="984027"/>
                  </a:lnTo>
                  <a:lnTo>
                    <a:pt x="118934" y="1000358"/>
                  </a:lnTo>
                  <a:lnTo>
                    <a:pt x="162001" y="1006144"/>
                  </a:lnTo>
                  <a:lnTo>
                    <a:pt x="1684248" y="1006144"/>
                  </a:lnTo>
                  <a:lnTo>
                    <a:pt x="1727315" y="1000358"/>
                  </a:lnTo>
                  <a:lnTo>
                    <a:pt x="1766014" y="984027"/>
                  </a:lnTo>
                  <a:lnTo>
                    <a:pt x="1798801" y="958696"/>
                  </a:lnTo>
                  <a:lnTo>
                    <a:pt x="1824132" y="925909"/>
                  </a:lnTo>
                  <a:lnTo>
                    <a:pt x="1840463" y="887210"/>
                  </a:lnTo>
                  <a:lnTo>
                    <a:pt x="1846249" y="844143"/>
                  </a:lnTo>
                  <a:lnTo>
                    <a:pt x="1846249" y="186842"/>
                  </a:lnTo>
                  <a:lnTo>
                    <a:pt x="2027631" y="0"/>
                  </a:lnTo>
                  <a:close/>
                </a:path>
              </a:pathLst>
            </a:custGeom>
            <a:solidFill>
              <a:srgbClr val="301271"/>
            </a:solidFill>
          </p:spPr>
          <p:txBody>
            <a:bodyPr wrap="square" lIns="0" tIns="0" rIns="0" bIns="0" rtlCol="0"/>
            <a:lstStyle/>
            <a:p>
              <a:endParaRPr>
                <a:latin typeface="Arial" panose="020B0604020202020204" pitchFamily="34" charset="0"/>
                <a:cs typeface="Arial" panose="020B0604020202020204" pitchFamily="34" charset="0"/>
              </a:endParaRPr>
            </a:p>
          </p:txBody>
        </p:sp>
      </p:grpSp>
      <p:sp>
        <p:nvSpPr>
          <p:cNvPr id="16" name="object 25"/>
          <p:cNvSpPr txBox="1"/>
          <p:nvPr/>
        </p:nvSpPr>
        <p:spPr>
          <a:xfrm>
            <a:off x="6309558" y="2748442"/>
            <a:ext cx="1817851" cy="262251"/>
          </a:xfrm>
          <a:prstGeom prst="rect">
            <a:avLst/>
          </a:prstGeom>
        </p:spPr>
        <p:txBody>
          <a:bodyPr vert="horz" wrap="square" lIns="0" tIns="15875" rIns="0" bIns="0" rtlCol="0">
            <a:spAutoFit/>
          </a:bodyPr>
          <a:lstStyle/>
          <a:p>
            <a:pPr marL="12700">
              <a:spcBef>
                <a:spcPts val="125"/>
              </a:spcBef>
            </a:pPr>
            <a:r>
              <a:rPr lang="en-GB" sz="1600" b="1" spc="5" dirty="0">
                <a:solidFill>
                  <a:srgbClr val="FFFFFF"/>
                </a:solidFill>
                <a:latin typeface="Arial" panose="020B0604020202020204" pitchFamily="34" charset="0"/>
                <a:cs typeface="Arial" panose="020B0604020202020204" pitchFamily="34" charset="0"/>
              </a:rPr>
              <a:t>Households</a:t>
            </a:r>
            <a:r>
              <a:rPr sz="1600" b="1" spc="5" dirty="0">
                <a:solidFill>
                  <a:srgbClr val="FFFFFF"/>
                </a:solidFill>
                <a:latin typeface="Arial" panose="020B0604020202020204" pitchFamily="34" charset="0"/>
                <a:cs typeface="Arial" panose="020B0604020202020204" pitchFamily="34" charset="0"/>
              </a:rPr>
              <a:t> </a:t>
            </a:r>
            <a:r>
              <a:rPr sz="1600" b="1" spc="5" dirty="0">
                <a:solidFill>
                  <a:srgbClr val="FFFFFF"/>
                </a:solidFill>
                <a:latin typeface="Arial" panose="020B0604020202020204" pitchFamily="34" charset="0"/>
                <a:ea typeface="Noto Sans HK" panose="020B0500000000000000" pitchFamily="34" charset="-120"/>
                <a:cs typeface="Arial" panose="020B0604020202020204" pitchFamily="34" charset="0"/>
              </a:rPr>
              <a:t>(21%)</a:t>
            </a:r>
          </a:p>
        </p:txBody>
      </p:sp>
      <p:sp>
        <p:nvSpPr>
          <p:cNvPr id="17" name="object 26"/>
          <p:cNvSpPr txBox="1"/>
          <p:nvPr/>
        </p:nvSpPr>
        <p:spPr>
          <a:xfrm>
            <a:off x="6352156" y="3125275"/>
            <a:ext cx="1634607" cy="1836400"/>
          </a:xfrm>
          <a:prstGeom prst="rect">
            <a:avLst/>
          </a:prstGeom>
        </p:spPr>
        <p:txBody>
          <a:bodyPr vert="horz" wrap="square" lIns="0" tIns="12700" rIns="0" bIns="0" rtlCol="0">
            <a:spAutoFit/>
          </a:bodyPr>
          <a:lstStyle/>
          <a:p>
            <a:pPr marL="12700">
              <a:lnSpc>
                <a:spcPct val="100000"/>
              </a:lnSpc>
              <a:spcBef>
                <a:spcPts val="100"/>
              </a:spcBef>
            </a:pPr>
            <a:r>
              <a:rPr sz="3200" b="1" dirty="0" smtClean="0">
                <a:solidFill>
                  <a:srgbClr val="FFFFFF"/>
                </a:solidFill>
                <a:latin typeface="Arial" panose="020B0604020202020204" pitchFamily="34" charset="0"/>
                <a:ea typeface="Noto Sans HK" panose="020B0500000000000000" pitchFamily="34" charset="-120"/>
                <a:cs typeface="Arial" panose="020B0604020202020204" pitchFamily="34" charset="0"/>
              </a:rPr>
              <a:t>2</a:t>
            </a:r>
            <a:r>
              <a:rPr lang="en-US" sz="3200" b="1" dirty="0">
                <a:solidFill>
                  <a:srgbClr val="FFFFFF"/>
                </a:solidFill>
                <a:latin typeface="Arial" panose="020B0604020202020204" pitchFamily="34" charset="0"/>
                <a:ea typeface="Noto Sans HK" panose="020B0500000000000000" pitchFamily="34" charset="-120"/>
                <a:cs typeface="Arial" panose="020B0604020202020204" pitchFamily="34" charset="0"/>
              </a:rPr>
              <a:t> </a:t>
            </a:r>
            <a:r>
              <a:rPr sz="3200" b="1" dirty="0" smtClean="0">
                <a:solidFill>
                  <a:srgbClr val="FFFFFF"/>
                </a:solidFill>
                <a:latin typeface="Arial" panose="020B0604020202020204" pitchFamily="34" charset="0"/>
                <a:ea typeface="Noto Sans HK" panose="020B0500000000000000" pitchFamily="34" charset="-120"/>
                <a:cs typeface="Arial" panose="020B0604020202020204" pitchFamily="34" charset="0"/>
              </a:rPr>
              <a:t>300</a:t>
            </a:r>
            <a:r>
              <a:rPr lang="en-US" sz="3200" b="1" dirty="0" smtClean="0">
                <a:solidFill>
                  <a:srgbClr val="FFFFFF"/>
                </a:solidFill>
                <a:latin typeface="Arial" panose="020B0604020202020204" pitchFamily="34" charset="0"/>
                <a:ea typeface="Noto Sans HK" panose="020B0500000000000000" pitchFamily="34" charset="-120"/>
                <a:cs typeface="Arial" panose="020B0604020202020204" pitchFamily="34" charset="0"/>
              </a:rPr>
              <a:t> </a:t>
            </a:r>
            <a:r>
              <a:rPr lang="en-US" sz="1200" b="1" spc="-25" dirty="0" err="1">
                <a:solidFill>
                  <a:srgbClr val="FFFFFF"/>
                </a:solidFill>
                <a:latin typeface="Arial" panose="020B0604020202020204" pitchFamily="34" charset="0"/>
                <a:ea typeface="Noto Sans HK" panose="020B0500000000000000" pitchFamily="34" charset="-120"/>
                <a:cs typeface="Arial" panose="020B0604020202020204" pitchFamily="34" charset="0"/>
              </a:rPr>
              <a:t>tonnes</a:t>
            </a:r>
            <a:endParaRPr sz="1200" b="1" dirty="0">
              <a:latin typeface="Arial" panose="020B0604020202020204" pitchFamily="34" charset="0"/>
              <a:ea typeface="Noto Sans HK" panose="020B0500000000000000" pitchFamily="34" charset="-120"/>
              <a:cs typeface="Arial" panose="020B0604020202020204" pitchFamily="34" charset="0"/>
            </a:endParaRPr>
          </a:p>
          <a:p>
            <a:pPr marL="19685">
              <a:spcBef>
                <a:spcPts val="1780"/>
              </a:spcBef>
            </a:pPr>
            <a:r>
              <a:rPr lang="en-GB" sz="1600" b="1" spc="10" dirty="0">
                <a:solidFill>
                  <a:srgbClr val="FFFFFF"/>
                </a:solidFill>
                <a:latin typeface="Arial" panose="020B0604020202020204" pitchFamily="34" charset="0"/>
                <a:ea typeface="Noto Sans HK" panose="020B0500000000000000" pitchFamily="34" charset="-120"/>
                <a:cs typeface="Arial" panose="020B0604020202020204" pitchFamily="34" charset="0"/>
              </a:rPr>
              <a:t>Commercial and industrial</a:t>
            </a:r>
            <a:r>
              <a:rPr sz="1600" b="1" spc="10" dirty="0">
                <a:solidFill>
                  <a:srgbClr val="FFFFFF"/>
                </a:solidFill>
                <a:latin typeface="Arial" panose="020B0604020202020204" pitchFamily="34" charset="0"/>
                <a:ea typeface="Noto Sans HK" panose="020B0500000000000000" pitchFamily="34" charset="-120"/>
                <a:cs typeface="Arial" panose="020B0604020202020204" pitchFamily="34" charset="0"/>
              </a:rPr>
              <a:t> </a:t>
            </a:r>
            <a:r>
              <a:rPr sz="1600" b="1" spc="5" dirty="0">
                <a:solidFill>
                  <a:srgbClr val="FFFFFF"/>
                </a:solidFill>
                <a:latin typeface="Arial" panose="020B0604020202020204" pitchFamily="34" charset="0"/>
                <a:ea typeface="Noto Sans HK" panose="020B0500000000000000" pitchFamily="34" charset="-120"/>
                <a:cs typeface="Arial" panose="020B0604020202020204" pitchFamily="34" charset="0"/>
              </a:rPr>
              <a:t>(9%)</a:t>
            </a:r>
          </a:p>
          <a:p>
            <a:pPr marL="12700">
              <a:lnSpc>
                <a:spcPct val="100000"/>
              </a:lnSpc>
              <a:spcBef>
                <a:spcPts val="920"/>
              </a:spcBef>
            </a:pPr>
            <a:r>
              <a:rPr sz="3200" b="1" dirty="0" smtClean="0">
                <a:solidFill>
                  <a:srgbClr val="FFFFFF"/>
                </a:solidFill>
                <a:latin typeface="Arial" panose="020B0604020202020204" pitchFamily="34" charset="0"/>
                <a:ea typeface="Noto Sans HK" panose="020B0500000000000000" pitchFamily="34" charset="-120"/>
                <a:cs typeface="Arial" panose="020B0604020202020204" pitchFamily="34" charset="0"/>
              </a:rPr>
              <a:t>1</a:t>
            </a:r>
            <a:r>
              <a:rPr lang="en-US" sz="3200" b="1" dirty="0">
                <a:solidFill>
                  <a:srgbClr val="FFFFFF"/>
                </a:solidFill>
                <a:latin typeface="Arial" panose="020B0604020202020204" pitchFamily="34" charset="0"/>
                <a:ea typeface="Noto Sans HK" panose="020B0500000000000000" pitchFamily="34" charset="-120"/>
                <a:cs typeface="Arial" panose="020B0604020202020204" pitchFamily="34" charset="0"/>
              </a:rPr>
              <a:t> </a:t>
            </a:r>
            <a:r>
              <a:rPr sz="3200" b="1" dirty="0" smtClean="0">
                <a:solidFill>
                  <a:srgbClr val="FFFFFF"/>
                </a:solidFill>
                <a:latin typeface="Arial" panose="020B0604020202020204" pitchFamily="34" charset="0"/>
                <a:ea typeface="Noto Sans HK" panose="020B0500000000000000" pitchFamily="34" charset="-120"/>
                <a:cs typeface="Arial" panose="020B0604020202020204" pitchFamily="34" charset="0"/>
              </a:rPr>
              <a:t>000</a:t>
            </a:r>
            <a:r>
              <a:rPr lang="en-US" sz="3200" b="1" spc="-25" dirty="0" smtClean="0">
                <a:solidFill>
                  <a:srgbClr val="FFFFFF"/>
                </a:solidFill>
                <a:latin typeface="Arial" panose="020B0604020202020204" pitchFamily="34" charset="0"/>
                <a:ea typeface="Noto Sans HK" panose="020B0500000000000000" pitchFamily="34" charset="-120"/>
                <a:cs typeface="Arial" panose="020B0604020202020204" pitchFamily="34" charset="0"/>
              </a:rPr>
              <a:t> </a:t>
            </a:r>
            <a:r>
              <a:rPr lang="en-US" sz="1200" b="1" spc="-25" dirty="0" err="1">
                <a:solidFill>
                  <a:srgbClr val="FFFFFF"/>
                </a:solidFill>
                <a:latin typeface="Arial" panose="020B0604020202020204" pitchFamily="34" charset="0"/>
                <a:ea typeface="Noto Sans HK" panose="020B0500000000000000" pitchFamily="34" charset="-120"/>
                <a:cs typeface="Arial" panose="020B0604020202020204" pitchFamily="34" charset="0"/>
              </a:rPr>
              <a:t>tonnes</a:t>
            </a:r>
            <a:endParaRPr sz="1200" b="1" dirty="0">
              <a:latin typeface="Arial" panose="020B0604020202020204" pitchFamily="34" charset="0"/>
              <a:ea typeface="Noto Sans HK" panose="020B0500000000000000" pitchFamily="34" charset="-120"/>
              <a:cs typeface="Arial" panose="020B0604020202020204" pitchFamily="34" charset="0"/>
            </a:endParaRPr>
          </a:p>
        </p:txBody>
      </p:sp>
      <p:sp>
        <p:nvSpPr>
          <p:cNvPr id="18" name="object 27"/>
          <p:cNvSpPr txBox="1"/>
          <p:nvPr/>
        </p:nvSpPr>
        <p:spPr>
          <a:xfrm>
            <a:off x="6181426" y="2152617"/>
            <a:ext cx="5796085" cy="289823"/>
          </a:xfrm>
          <a:prstGeom prst="rect">
            <a:avLst/>
          </a:prstGeom>
        </p:spPr>
        <p:txBody>
          <a:bodyPr vert="horz" wrap="square" lIns="0" tIns="12700" rIns="0" bIns="0" rtlCol="0">
            <a:spAutoFit/>
          </a:bodyPr>
          <a:lstStyle/>
          <a:p>
            <a:pPr marL="12700">
              <a:lnSpc>
                <a:spcPct val="100000"/>
              </a:lnSpc>
              <a:spcBef>
                <a:spcPts val="100"/>
              </a:spcBef>
            </a:pPr>
            <a:r>
              <a:rPr lang="en-US" b="1" dirty="0">
                <a:latin typeface="Arial" panose="020B0604020202020204" pitchFamily="34" charset="0"/>
                <a:ea typeface="Noto Sans HK" panose="020B0500000000000000" pitchFamily="34" charset="-120"/>
                <a:cs typeface="Arial" panose="020B0604020202020204" pitchFamily="34" charset="0"/>
              </a:rPr>
              <a:t>Disposal of total solid waste at landfills in 2022</a:t>
            </a:r>
            <a:endParaRPr sz="1600" b="1" dirty="0">
              <a:latin typeface="Arial" panose="020B0604020202020204" pitchFamily="34" charset="0"/>
              <a:ea typeface="Noto Sans HK" panose="020B0500000000000000" pitchFamily="34" charset="-120"/>
              <a:cs typeface="Arial" panose="020B0604020202020204" pitchFamily="34" charset="0"/>
            </a:endParaRPr>
          </a:p>
        </p:txBody>
      </p:sp>
      <p:sp>
        <p:nvSpPr>
          <p:cNvPr id="19" name="object 28"/>
          <p:cNvSpPr txBox="1"/>
          <p:nvPr/>
        </p:nvSpPr>
        <p:spPr>
          <a:xfrm>
            <a:off x="6370118" y="5308252"/>
            <a:ext cx="1728928" cy="791883"/>
          </a:xfrm>
          <a:prstGeom prst="rect">
            <a:avLst/>
          </a:prstGeom>
        </p:spPr>
        <p:txBody>
          <a:bodyPr vert="horz" wrap="square" lIns="0" tIns="12065" rIns="0" bIns="0" rtlCol="0">
            <a:spAutoFit/>
          </a:bodyPr>
          <a:lstStyle/>
          <a:p>
            <a:pPr marL="12700">
              <a:lnSpc>
                <a:spcPct val="100000"/>
              </a:lnSpc>
              <a:spcBef>
                <a:spcPts val="95"/>
              </a:spcBef>
            </a:pPr>
            <a:r>
              <a:rPr lang="en-US" sz="1600" b="1" spc="-30" dirty="0">
                <a:solidFill>
                  <a:srgbClr val="7E1084"/>
                </a:solidFill>
                <a:latin typeface="Arial" panose="020B0604020202020204" pitchFamily="34" charset="0"/>
                <a:ea typeface="Noto Sans HK" panose="020B0500000000000000" pitchFamily="34" charset="-120"/>
                <a:cs typeface="Arial" panose="020B0604020202020204" pitchFamily="34" charset="0"/>
              </a:rPr>
              <a:t>Total</a:t>
            </a:r>
            <a:endParaRPr sz="1600" b="1" dirty="0">
              <a:latin typeface="Arial" panose="020B0604020202020204" pitchFamily="34" charset="0"/>
              <a:ea typeface="Noto Sans HK" panose="020B0500000000000000" pitchFamily="34" charset="-120"/>
              <a:cs typeface="Arial" panose="020B0604020202020204" pitchFamily="34" charset="0"/>
            </a:endParaRPr>
          </a:p>
          <a:p>
            <a:pPr marL="20955">
              <a:lnSpc>
                <a:spcPct val="100000"/>
              </a:lnSpc>
              <a:spcBef>
                <a:spcPts val="185"/>
              </a:spcBef>
            </a:pPr>
            <a:r>
              <a:rPr sz="3200" b="1" dirty="0" smtClean="0">
                <a:solidFill>
                  <a:srgbClr val="301271"/>
                </a:solidFill>
                <a:latin typeface="Arial" panose="020B0604020202020204" pitchFamily="34" charset="0"/>
                <a:ea typeface="Noto Sans HK" panose="020B0500000000000000" pitchFamily="34" charset="-120"/>
                <a:cs typeface="Arial" panose="020B0604020202020204" pitchFamily="34" charset="0"/>
              </a:rPr>
              <a:t>3</a:t>
            </a:r>
            <a:r>
              <a:rPr lang="en-US" sz="3200" b="1" dirty="0">
                <a:solidFill>
                  <a:srgbClr val="301271"/>
                </a:solidFill>
                <a:latin typeface="Arial" panose="020B0604020202020204" pitchFamily="34" charset="0"/>
                <a:ea typeface="Noto Sans HK" panose="020B0500000000000000" pitchFamily="34" charset="-120"/>
                <a:cs typeface="Arial" panose="020B0604020202020204" pitchFamily="34" charset="0"/>
              </a:rPr>
              <a:t> </a:t>
            </a:r>
            <a:r>
              <a:rPr lang="en-US" sz="3200" b="1" dirty="0" smtClean="0">
                <a:solidFill>
                  <a:srgbClr val="301271"/>
                </a:solidFill>
                <a:latin typeface="Arial" panose="020B0604020202020204" pitchFamily="34" charset="0"/>
                <a:ea typeface="Noto Sans HK" panose="020B0500000000000000" pitchFamily="34" charset="-120"/>
                <a:cs typeface="Arial" panose="020B0604020202020204" pitchFamily="34" charset="0"/>
              </a:rPr>
              <a:t>3</a:t>
            </a:r>
            <a:r>
              <a:rPr sz="3200" b="1" dirty="0">
                <a:solidFill>
                  <a:srgbClr val="301271"/>
                </a:solidFill>
                <a:latin typeface="Arial" panose="020B0604020202020204" pitchFamily="34" charset="0"/>
                <a:ea typeface="Noto Sans HK" panose="020B0500000000000000" pitchFamily="34" charset="-120"/>
                <a:cs typeface="Arial" panose="020B0604020202020204" pitchFamily="34" charset="0"/>
              </a:rPr>
              <a:t>00</a:t>
            </a:r>
            <a:r>
              <a:rPr lang="en-US" sz="3200" b="1" dirty="0">
                <a:solidFill>
                  <a:srgbClr val="301271"/>
                </a:solidFill>
                <a:latin typeface="Arial" panose="020B0604020202020204" pitchFamily="34" charset="0"/>
                <a:ea typeface="Noto Sans HK" panose="020B0500000000000000" pitchFamily="34" charset="-120"/>
                <a:cs typeface="Arial" panose="020B0604020202020204" pitchFamily="34" charset="0"/>
              </a:rPr>
              <a:t> </a:t>
            </a:r>
            <a:r>
              <a:rPr lang="en-US" sz="1200" b="1" spc="-25" dirty="0" err="1">
                <a:solidFill>
                  <a:srgbClr val="301271"/>
                </a:solidFill>
                <a:latin typeface="Arial" panose="020B0604020202020204" pitchFamily="34" charset="0"/>
                <a:ea typeface="Noto Sans HK" panose="020B0500000000000000" pitchFamily="34" charset="-120"/>
                <a:cs typeface="Arial" panose="020B0604020202020204" pitchFamily="34" charset="0"/>
              </a:rPr>
              <a:t>tonnes</a:t>
            </a:r>
            <a:endParaRPr sz="1150" b="1" dirty="0">
              <a:latin typeface="Arial" panose="020B0604020202020204" pitchFamily="34" charset="0"/>
              <a:ea typeface="Noto Sans HK" panose="020B0500000000000000" pitchFamily="34" charset="-120"/>
              <a:cs typeface="Arial" panose="020B0604020202020204" pitchFamily="34" charset="0"/>
            </a:endParaRPr>
          </a:p>
        </p:txBody>
      </p:sp>
      <p:sp>
        <p:nvSpPr>
          <p:cNvPr id="20" name="object 30"/>
          <p:cNvSpPr txBox="1"/>
          <p:nvPr/>
        </p:nvSpPr>
        <p:spPr>
          <a:xfrm>
            <a:off x="1493871" y="4697919"/>
            <a:ext cx="1988549" cy="1415772"/>
          </a:xfrm>
          <a:prstGeom prst="rect">
            <a:avLst/>
          </a:prstGeom>
        </p:spPr>
        <p:txBody>
          <a:bodyPr vert="horz" wrap="square" lIns="0" tIns="12700" rIns="0" bIns="0" rtlCol="0">
            <a:spAutoFit/>
          </a:bodyPr>
          <a:lstStyle/>
          <a:p>
            <a:pPr marL="35560">
              <a:spcBef>
                <a:spcPts val="100"/>
              </a:spcBef>
            </a:pPr>
            <a:r>
              <a:rPr lang="en-US" b="1" spc="-25" dirty="0">
                <a:solidFill>
                  <a:srgbClr val="034EA1"/>
                </a:solidFill>
                <a:latin typeface="Arial" panose="020B0604020202020204" pitchFamily="34" charset="0"/>
                <a:ea typeface="Noto Sans HK" panose="020B0500000000000000" pitchFamily="34" charset="-120"/>
                <a:cs typeface="Arial" panose="020B0604020202020204" pitchFamily="34" charset="0"/>
              </a:rPr>
              <a:t>Apples</a:t>
            </a:r>
            <a:endParaRPr b="1" dirty="0">
              <a:latin typeface="Arial" panose="020B0604020202020204" pitchFamily="34" charset="0"/>
              <a:ea typeface="Noto Sans HK" panose="020B0500000000000000" pitchFamily="34" charset="-120"/>
              <a:cs typeface="Arial" panose="020B0604020202020204" pitchFamily="34" charset="0"/>
            </a:endParaRPr>
          </a:p>
          <a:p>
            <a:pPr marL="45720"/>
            <a:r>
              <a:rPr b="1" dirty="0" smtClean="0">
                <a:solidFill>
                  <a:srgbClr val="00B8B6"/>
                </a:solidFill>
                <a:latin typeface="Arial" panose="020B0604020202020204" pitchFamily="34" charset="0"/>
                <a:ea typeface="Noto Sans HK" panose="020B0500000000000000" pitchFamily="34" charset="-120"/>
                <a:cs typeface="Arial" panose="020B0604020202020204" pitchFamily="34" charset="0"/>
              </a:rPr>
              <a:t>20</a:t>
            </a:r>
            <a:r>
              <a:rPr lang="en-US" b="1" dirty="0">
                <a:solidFill>
                  <a:srgbClr val="00B8B6"/>
                </a:solidFill>
                <a:latin typeface="Arial" panose="020B0604020202020204" pitchFamily="34" charset="0"/>
                <a:ea typeface="Noto Sans HK" panose="020B0500000000000000" pitchFamily="34" charset="-120"/>
                <a:cs typeface="Arial" panose="020B0604020202020204" pitchFamily="34" charset="0"/>
              </a:rPr>
              <a:t> </a:t>
            </a:r>
            <a:r>
              <a:rPr b="1" dirty="0" smtClean="0">
                <a:solidFill>
                  <a:srgbClr val="00B8B6"/>
                </a:solidFill>
                <a:latin typeface="Arial" panose="020B0604020202020204" pitchFamily="34" charset="0"/>
                <a:ea typeface="Noto Sans HK" panose="020B0500000000000000" pitchFamily="34" charset="-120"/>
                <a:cs typeface="Arial" panose="020B0604020202020204" pitchFamily="34" charset="0"/>
              </a:rPr>
              <a:t>000</a:t>
            </a:r>
            <a:r>
              <a:rPr lang="en-US" b="1" dirty="0">
                <a:solidFill>
                  <a:srgbClr val="00B8B6"/>
                </a:solidFill>
                <a:latin typeface="Arial" panose="020B0604020202020204" pitchFamily="34" charset="0"/>
                <a:ea typeface="Noto Sans HK" panose="020B0500000000000000" pitchFamily="34" charset="-120"/>
                <a:cs typeface="Arial" panose="020B0604020202020204" pitchFamily="34" charset="0"/>
              </a:rPr>
              <a:t> </a:t>
            </a:r>
            <a:r>
              <a:rPr b="1" dirty="0" smtClean="0">
                <a:solidFill>
                  <a:srgbClr val="00B8B6"/>
                </a:solidFill>
                <a:latin typeface="Arial" panose="020B0604020202020204" pitchFamily="34" charset="0"/>
                <a:ea typeface="Noto Sans HK" panose="020B0500000000000000" pitchFamily="34" charset="-120"/>
                <a:cs typeface="Arial" panose="020B0604020202020204" pitchFamily="34" charset="0"/>
              </a:rPr>
              <a:t>000</a:t>
            </a:r>
            <a:r>
              <a:rPr lang="en-US" b="1" spc="-300" dirty="0" smtClean="0">
                <a:solidFill>
                  <a:srgbClr val="00B8B6"/>
                </a:solidFill>
                <a:latin typeface="Arial" panose="020B0604020202020204" pitchFamily="34" charset="0"/>
                <a:ea typeface="Noto Sans HK" panose="020B0500000000000000" pitchFamily="34" charset="-120"/>
                <a:cs typeface="Arial" panose="020B0604020202020204" pitchFamily="34" charset="0"/>
              </a:rPr>
              <a:t> </a:t>
            </a:r>
            <a:endParaRPr b="1" spc="-300" dirty="0">
              <a:latin typeface="Arial" panose="020B0604020202020204" pitchFamily="34" charset="0"/>
              <a:ea typeface="Noto Sans HK" panose="020B0500000000000000" pitchFamily="34" charset="-120"/>
              <a:cs typeface="Arial" panose="020B0604020202020204" pitchFamily="34" charset="0"/>
            </a:endParaRPr>
          </a:p>
          <a:p>
            <a:pPr marL="33020">
              <a:spcBef>
                <a:spcPts val="2345"/>
              </a:spcBef>
            </a:pPr>
            <a:r>
              <a:rPr lang="en-US" b="1" spc="-25" dirty="0">
                <a:solidFill>
                  <a:srgbClr val="034EA1"/>
                </a:solidFill>
                <a:latin typeface="Arial" panose="020B0604020202020204" pitchFamily="34" charset="0"/>
                <a:ea typeface="Noto Sans HK" panose="020B0500000000000000" pitchFamily="34" charset="-120"/>
                <a:cs typeface="Arial" panose="020B0604020202020204" pitchFamily="34" charset="0"/>
              </a:rPr>
              <a:t>Sushi</a:t>
            </a:r>
            <a:endParaRPr b="1" dirty="0">
              <a:latin typeface="Arial" panose="020B0604020202020204" pitchFamily="34" charset="0"/>
              <a:ea typeface="Noto Sans HK" panose="020B0500000000000000" pitchFamily="34" charset="-120"/>
              <a:cs typeface="Arial" panose="020B0604020202020204" pitchFamily="34" charset="0"/>
            </a:endParaRPr>
          </a:p>
          <a:p>
            <a:pPr marL="12700"/>
            <a:r>
              <a:rPr b="1" dirty="0" smtClean="0">
                <a:solidFill>
                  <a:srgbClr val="00B8B6"/>
                </a:solidFill>
                <a:latin typeface="Arial" panose="020B0604020202020204" pitchFamily="34" charset="0"/>
                <a:ea typeface="Noto Sans HK" panose="020B0500000000000000" pitchFamily="34" charset="-120"/>
                <a:cs typeface="Arial" panose="020B0604020202020204" pitchFamily="34" charset="0"/>
              </a:rPr>
              <a:t>144</a:t>
            </a:r>
            <a:r>
              <a:rPr lang="en-US" b="1" dirty="0">
                <a:solidFill>
                  <a:srgbClr val="00B8B6"/>
                </a:solidFill>
                <a:latin typeface="Arial" panose="020B0604020202020204" pitchFamily="34" charset="0"/>
                <a:ea typeface="Noto Sans HK" panose="020B0500000000000000" pitchFamily="34" charset="-120"/>
                <a:cs typeface="Arial" panose="020B0604020202020204" pitchFamily="34" charset="0"/>
              </a:rPr>
              <a:t> </a:t>
            </a:r>
            <a:r>
              <a:rPr b="1" dirty="0" smtClean="0">
                <a:solidFill>
                  <a:srgbClr val="00B8B6"/>
                </a:solidFill>
                <a:latin typeface="Arial" panose="020B0604020202020204" pitchFamily="34" charset="0"/>
                <a:ea typeface="Noto Sans HK" panose="020B0500000000000000" pitchFamily="34" charset="-120"/>
                <a:cs typeface="Arial" panose="020B0604020202020204" pitchFamily="34" charset="0"/>
              </a:rPr>
              <a:t>000</a:t>
            </a:r>
            <a:r>
              <a:rPr lang="en-US" b="1" dirty="0" smtClean="0">
                <a:solidFill>
                  <a:srgbClr val="00B8B6"/>
                </a:solidFill>
                <a:latin typeface="Arial" panose="020B0604020202020204" pitchFamily="34" charset="0"/>
                <a:ea typeface="Noto Sans HK" panose="020B0500000000000000" pitchFamily="34" charset="-120"/>
                <a:cs typeface="Arial" panose="020B0604020202020204" pitchFamily="34" charset="0"/>
              </a:rPr>
              <a:t> </a:t>
            </a:r>
            <a:r>
              <a:rPr b="1" dirty="0" smtClean="0">
                <a:solidFill>
                  <a:srgbClr val="00B8B6"/>
                </a:solidFill>
                <a:latin typeface="Arial" panose="020B0604020202020204" pitchFamily="34" charset="0"/>
                <a:ea typeface="Noto Sans HK" panose="020B0500000000000000" pitchFamily="34" charset="-120"/>
                <a:cs typeface="Arial" panose="020B0604020202020204" pitchFamily="34" charset="0"/>
              </a:rPr>
              <a:t>000</a:t>
            </a:r>
            <a:r>
              <a:rPr lang="en-US" b="1" spc="-300" dirty="0" smtClean="0">
                <a:solidFill>
                  <a:srgbClr val="00B8B6"/>
                </a:solidFill>
                <a:latin typeface="Arial" panose="020B0604020202020204" pitchFamily="34" charset="0"/>
                <a:ea typeface="Noto Sans HK" panose="020B0500000000000000" pitchFamily="34" charset="-120"/>
                <a:cs typeface="Arial" panose="020B0604020202020204" pitchFamily="34" charset="0"/>
              </a:rPr>
              <a:t> </a:t>
            </a:r>
            <a:endParaRPr b="1" spc="-300" dirty="0">
              <a:latin typeface="Arial" panose="020B0604020202020204" pitchFamily="34" charset="0"/>
              <a:ea typeface="Noto Sans HK" panose="020B0500000000000000" pitchFamily="34" charset="-120"/>
              <a:cs typeface="Arial" panose="020B0604020202020204" pitchFamily="34" charset="0"/>
            </a:endParaRPr>
          </a:p>
        </p:txBody>
      </p:sp>
      <p:sp>
        <p:nvSpPr>
          <p:cNvPr id="21" name="object 31"/>
          <p:cNvSpPr txBox="1"/>
          <p:nvPr/>
        </p:nvSpPr>
        <p:spPr>
          <a:xfrm>
            <a:off x="4216946" y="4673698"/>
            <a:ext cx="1879054" cy="566822"/>
          </a:xfrm>
          <a:prstGeom prst="rect">
            <a:avLst/>
          </a:prstGeom>
        </p:spPr>
        <p:txBody>
          <a:bodyPr vert="horz" wrap="square" lIns="0" tIns="12700" rIns="0" bIns="0" rtlCol="0">
            <a:spAutoFit/>
          </a:bodyPr>
          <a:lstStyle/>
          <a:p>
            <a:pPr marL="12700">
              <a:spcBef>
                <a:spcPts val="100"/>
              </a:spcBef>
            </a:pPr>
            <a:r>
              <a:rPr lang="en-US" b="1" spc="-25" dirty="0">
                <a:solidFill>
                  <a:srgbClr val="034EA1"/>
                </a:solidFill>
                <a:latin typeface="Arial" panose="020B0604020202020204" pitchFamily="34" charset="0"/>
                <a:ea typeface="Noto Sans HK" panose="020B0500000000000000" pitchFamily="34" charset="-120"/>
                <a:cs typeface="Arial" panose="020B0604020202020204" pitchFamily="34" charset="0"/>
              </a:rPr>
              <a:t>Mooncakes</a:t>
            </a:r>
            <a:endParaRPr b="1" dirty="0">
              <a:latin typeface="Arial" panose="020B0604020202020204" pitchFamily="34" charset="0"/>
              <a:ea typeface="Noto Sans HK" panose="020B0500000000000000" pitchFamily="34" charset="-120"/>
              <a:cs typeface="Arial" panose="020B0604020202020204" pitchFamily="34" charset="0"/>
            </a:endParaRPr>
          </a:p>
          <a:p>
            <a:pPr marL="22225"/>
            <a:r>
              <a:rPr b="1" dirty="0" smtClean="0">
                <a:solidFill>
                  <a:srgbClr val="00B8B6"/>
                </a:solidFill>
                <a:latin typeface="Arial" panose="020B0604020202020204" pitchFamily="34" charset="0"/>
                <a:ea typeface="Noto Sans HK" panose="020B0500000000000000" pitchFamily="34" charset="-120"/>
                <a:cs typeface="Arial" panose="020B0604020202020204" pitchFamily="34" charset="0"/>
              </a:rPr>
              <a:t>20</a:t>
            </a:r>
            <a:r>
              <a:rPr lang="en-US" b="1" dirty="0" smtClean="0">
                <a:solidFill>
                  <a:srgbClr val="00B8B6"/>
                </a:solidFill>
                <a:latin typeface="Arial" panose="020B0604020202020204" pitchFamily="34" charset="0"/>
                <a:ea typeface="Noto Sans HK" panose="020B0500000000000000" pitchFamily="34" charset="-120"/>
                <a:cs typeface="Arial" panose="020B0604020202020204" pitchFamily="34" charset="0"/>
              </a:rPr>
              <a:t> </a:t>
            </a:r>
            <a:r>
              <a:rPr b="1" dirty="0" smtClean="0">
                <a:solidFill>
                  <a:srgbClr val="00B8B6"/>
                </a:solidFill>
                <a:latin typeface="Arial" panose="020B0604020202020204" pitchFamily="34" charset="0"/>
                <a:ea typeface="Noto Sans HK" panose="020B0500000000000000" pitchFamily="34" charset="-120"/>
                <a:cs typeface="Arial" panose="020B0604020202020204" pitchFamily="34" charset="0"/>
              </a:rPr>
              <a:t>000</a:t>
            </a:r>
            <a:r>
              <a:rPr lang="en-US" b="1" dirty="0">
                <a:solidFill>
                  <a:srgbClr val="00B8B6"/>
                </a:solidFill>
                <a:latin typeface="Arial" panose="020B0604020202020204" pitchFamily="34" charset="0"/>
                <a:ea typeface="Noto Sans HK" panose="020B0500000000000000" pitchFamily="34" charset="-120"/>
                <a:cs typeface="Arial" panose="020B0604020202020204" pitchFamily="34" charset="0"/>
              </a:rPr>
              <a:t> </a:t>
            </a:r>
            <a:r>
              <a:rPr b="1" dirty="0" smtClean="0">
                <a:solidFill>
                  <a:srgbClr val="00B8B6"/>
                </a:solidFill>
                <a:latin typeface="Arial" panose="020B0604020202020204" pitchFamily="34" charset="0"/>
                <a:ea typeface="Noto Sans HK" panose="020B0500000000000000" pitchFamily="34" charset="-120"/>
                <a:cs typeface="Arial" panose="020B0604020202020204" pitchFamily="34" charset="0"/>
              </a:rPr>
              <a:t>000</a:t>
            </a:r>
            <a:r>
              <a:rPr lang="en-US" b="1" spc="-300" dirty="0" smtClean="0">
                <a:solidFill>
                  <a:srgbClr val="00B8B6"/>
                </a:solidFill>
                <a:latin typeface="Arial" panose="020B0604020202020204" pitchFamily="34" charset="0"/>
                <a:ea typeface="Noto Sans HK" panose="020B0500000000000000" pitchFamily="34" charset="-120"/>
                <a:cs typeface="Arial" panose="020B0604020202020204" pitchFamily="34" charset="0"/>
              </a:rPr>
              <a:t> </a:t>
            </a:r>
            <a:endParaRPr b="1" spc="-300" dirty="0">
              <a:latin typeface="Arial" panose="020B0604020202020204" pitchFamily="34" charset="0"/>
              <a:ea typeface="Noto Sans HK" panose="020B0500000000000000" pitchFamily="34" charset="-120"/>
              <a:cs typeface="Arial" panose="020B0604020202020204" pitchFamily="34" charset="0"/>
            </a:endParaRPr>
          </a:p>
        </p:txBody>
      </p:sp>
      <p:pic>
        <p:nvPicPr>
          <p:cNvPr id="24" name="Picture 2">
            <a:extLst>
              <a:ext uri="{FF2B5EF4-FFF2-40B4-BE49-F238E27FC236}">
                <a16:creationId xmlns:a16="http://schemas.microsoft.com/office/drawing/2014/main" id="{D48078D4-B68A-DCFA-9F34-9A0321C5CE6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4228" y="4704237"/>
            <a:ext cx="568158" cy="5681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a:extLst>
              <a:ext uri="{FF2B5EF4-FFF2-40B4-BE49-F238E27FC236}">
                <a16:creationId xmlns:a16="http://schemas.microsoft.com/office/drawing/2014/main" id="{A8F79E05-56A5-9EFA-2220-FC121DD5347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64855" y="4704237"/>
            <a:ext cx="568158" cy="56815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a:extLst>
              <a:ext uri="{FF2B5EF4-FFF2-40B4-BE49-F238E27FC236}">
                <a16:creationId xmlns:a16="http://schemas.microsoft.com/office/drawing/2014/main" id="{711DAEFC-1321-10A5-8EA2-801E2939A22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4228" y="5632795"/>
            <a:ext cx="568158" cy="568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01864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07393" y="1030095"/>
            <a:ext cx="11548276" cy="322358"/>
          </a:xfrm>
        </p:spPr>
        <p:txBody>
          <a:bodyPr/>
          <a:lstStyle/>
          <a:p>
            <a:r>
              <a:rPr lang="en-GB" altLang="zh-TW" sz="2400" dirty="0"/>
              <a:t>The major constituent of municipal solid waste in Hong Kong: Food waste</a:t>
            </a:r>
            <a:endParaRPr lang="zh-HK" altLang="en-US" sz="2400" dirty="0"/>
          </a:p>
        </p:txBody>
      </p:sp>
      <p:pic>
        <p:nvPicPr>
          <p:cNvPr id="3" name="object 19"/>
          <p:cNvPicPr/>
          <p:nvPr/>
        </p:nvPicPr>
        <p:blipFill>
          <a:blip r:embed="rId2" cstate="print"/>
          <a:stretch>
            <a:fillRect/>
          </a:stretch>
        </p:blipFill>
        <p:spPr>
          <a:xfrm>
            <a:off x="475181" y="1649512"/>
            <a:ext cx="504682" cy="579852"/>
          </a:xfrm>
          <a:prstGeom prst="rect">
            <a:avLst/>
          </a:prstGeom>
        </p:spPr>
      </p:pic>
      <p:sp>
        <p:nvSpPr>
          <p:cNvPr id="4" name="矩形 3"/>
          <p:cNvSpPr/>
          <p:nvPr/>
        </p:nvSpPr>
        <p:spPr>
          <a:xfrm>
            <a:off x="325060" y="1649512"/>
            <a:ext cx="4325961" cy="707886"/>
          </a:xfrm>
          <a:prstGeom prst="rect">
            <a:avLst/>
          </a:prstGeom>
        </p:spPr>
        <p:txBody>
          <a:bodyPr wrap="square">
            <a:spAutoFit/>
          </a:bodyPr>
          <a:lstStyle/>
          <a:p>
            <a:pPr marL="671195" algn="l">
              <a:spcBef>
                <a:spcPts val="1814"/>
              </a:spcBef>
            </a:pPr>
            <a:r>
              <a:rPr lang="en-US" altLang="zh-HK" sz="4000" b="1" spc="-20" dirty="0">
                <a:solidFill>
                  <a:srgbClr val="034EA1"/>
                </a:solidFill>
                <a:latin typeface="Arial" panose="020B0604020202020204" pitchFamily="34" charset="0"/>
                <a:ea typeface="Noto Sans HK" panose="020B0500000000000000" pitchFamily="34" charset="-120"/>
                <a:cs typeface="Arial" panose="020B0604020202020204" pitchFamily="34" charset="0"/>
              </a:rPr>
              <a:t>Think about it</a:t>
            </a:r>
            <a:endParaRPr lang="zh-HK" altLang="en-US" sz="4000" b="1" spc="-20" dirty="0">
              <a:solidFill>
                <a:srgbClr val="034EA1"/>
              </a:solidFill>
              <a:latin typeface="Arial" panose="020B0604020202020204" pitchFamily="34" charset="0"/>
              <a:ea typeface="Noto Sans HK" panose="020B0500000000000000" pitchFamily="34" charset="-120"/>
              <a:cs typeface="Arial" panose="020B0604020202020204" pitchFamily="34" charset="0"/>
            </a:endParaRPr>
          </a:p>
        </p:txBody>
      </p:sp>
      <p:pic>
        <p:nvPicPr>
          <p:cNvPr id="8" name="object 12"/>
          <p:cNvPicPr/>
          <p:nvPr/>
        </p:nvPicPr>
        <p:blipFill>
          <a:blip r:embed="rId3" cstate="print"/>
          <a:stretch>
            <a:fillRect/>
          </a:stretch>
        </p:blipFill>
        <p:spPr>
          <a:xfrm>
            <a:off x="10640552" y="6166478"/>
            <a:ext cx="990658" cy="398528"/>
          </a:xfrm>
          <a:prstGeom prst="rect">
            <a:avLst/>
          </a:prstGeom>
        </p:spPr>
      </p:pic>
      <p:grpSp>
        <p:nvGrpSpPr>
          <p:cNvPr id="9" name="object 13"/>
          <p:cNvGrpSpPr/>
          <p:nvPr/>
        </p:nvGrpSpPr>
        <p:grpSpPr>
          <a:xfrm>
            <a:off x="10631633" y="4968849"/>
            <a:ext cx="1018540" cy="1144905"/>
            <a:chOff x="10631633" y="4968849"/>
            <a:chExt cx="1018540" cy="1144905"/>
          </a:xfrm>
        </p:grpSpPr>
        <p:sp>
          <p:nvSpPr>
            <p:cNvPr id="10" name="object 14"/>
            <p:cNvSpPr/>
            <p:nvPr/>
          </p:nvSpPr>
          <p:spPr>
            <a:xfrm>
              <a:off x="10631627" y="5610694"/>
              <a:ext cx="1018540" cy="502920"/>
            </a:xfrm>
            <a:custGeom>
              <a:avLst/>
              <a:gdLst/>
              <a:ahLst/>
              <a:cxnLst/>
              <a:rect l="l" t="t" r="r" b="b"/>
              <a:pathLst>
                <a:path w="1018540" h="502920">
                  <a:moveTo>
                    <a:pt x="505790" y="106324"/>
                  </a:moveTo>
                  <a:lnTo>
                    <a:pt x="466775" y="70802"/>
                  </a:lnTo>
                  <a:lnTo>
                    <a:pt x="459308" y="110566"/>
                  </a:lnTo>
                  <a:lnTo>
                    <a:pt x="444106" y="90373"/>
                  </a:lnTo>
                  <a:lnTo>
                    <a:pt x="408114" y="55079"/>
                  </a:lnTo>
                  <a:lnTo>
                    <a:pt x="376339" y="33401"/>
                  </a:lnTo>
                  <a:lnTo>
                    <a:pt x="341147" y="16637"/>
                  </a:lnTo>
                  <a:lnTo>
                    <a:pt x="303314" y="5461"/>
                  </a:lnTo>
                  <a:lnTo>
                    <a:pt x="263486" y="330"/>
                  </a:lnTo>
                  <a:lnTo>
                    <a:pt x="251206" y="12"/>
                  </a:lnTo>
                  <a:lnTo>
                    <a:pt x="206057" y="4064"/>
                  </a:lnTo>
                  <a:lnTo>
                    <a:pt x="163550" y="15735"/>
                  </a:lnTo>
                  <a:lnTo>
                    <a:pt x="124421" y="34315"/>
                  </a:lnTo>
                  <a:lnTo>
                    <a:pt x="89357" y="59093"/>
                  </a:lnTo>
                  <a:lnTo>
                    <a:pt x="59080" y="89369"/>
                  </a:lnTo>
                  <a:lnTo>
                    <a:pt x="34302" y="124434"/>
                  </a:lnTo>
                  <a:lnTo>
                    <a:pt x="15722" y="163563"/>
                  </a:lnTo>
                  <a:lnTo>
                    <a:pt x="4051" y="206070"/>
                  </a:lnTo>
                  <a:lnTo>
                    <a:pt x="0" y="251218"/>
                  </a:lnTo>
                  <a:lnTo>
                    <a:pt x="4051" y="296379"/>
                  </a:lnTo>
                  <a:lnTo>
                    <a:pt x="15722" y="338874"/>
                  </a:lnTo>
                  <a:lnTo>
                    <a:pt x="34302" y="378015"/>
                  </a:lnTo>
                  <a:lnTo>
                    <a:pt x="59080" y="413080"/>
                  </a:lnTo>
                  <a:lnTo>
                    <a:pt x="89357" y="443357"/>
                  </a:lnTo>
                  <a:lnTo>
                    <a:pt x="124421" y="468134"/>
                  </a:lnTo>
                  <a:lnTo>
                    <a:pt x="163550" y="486714"/>
                  </a:lnTo>
                  <a:lnTo>
                    <a:pt x="206057" y="498386"/>
                  </a:lnTo>
                  <a:lnTo>
                    <a:pt x="251206" y="502437"/>
                  </a:lnTo>
                  <a:lnTo>
                    <a:pt x="283743" y="500329"/>
                  </a:lnTo>
                  <a:lnTo>
                    <a:pt x="315023" y="494207"/>
                  </a:lnTo>
                  <a:lnTo>
                    <a:pt x="344779" y="484327"/>
                  </a:lnTo>
                  <a:lnTo>
                    <a:pt x="372757" y="470979"/>
                  </a:lnTo>
                  <a:lnTo>
                    <a:pt x="372757" y="492721"/>
                  </a:lnTo>
                  <a:lnTo>
                    <a:pt x="493318" y="492721"/>
                  </a:lnTo>
                  <a:lnTo>
                    <a:pt x="493318" y="245148"/>
                  </a:lnTo>
                  <a:lnTo>
                    <a:pt x="246037" y="245148"/>
                  </a:lnTo>
                  <a:lnTo>
                    <a:pt x="246037" y="335356"/>
                  </a:lnTo>
                  <a:lnTo>
                    <a:pt x="244017" y="335648"/>
                  </a:lnTo>
                  <a:lnTo>
                    <a:pt x="190169" y="307809"/>
                  </a:lnTo>
                  <a:lnTo>
                    <a:pt x="168630" y="251218"/>
                  </a:lnTo>
                  <a:lnTo>
                    <a:pt x="175183" y="218846"/>
                  </a:lnTo>
                  <a:lnTo>
                    <a:pt x="193040" y="192366"/>
                  </a:lnTo>
                  <a:lnTo>
                    <a:pt x="219506" y="174510"/>
                  </a:lnTo>
                  <a:lnTo>
                    <a:pt x="251879" y="167957"/>
                  </a:lnTo>
                  <a:lnTo>
                    <a:pt x="277393" y="171958"/>
                  </a:lnTo>
                  <a:lnTo>
                    <a:pt x="299720" y="183121"/>
                  </a:lnTo>
                  <a:lnTo>
                    <a:pt x="317601" y="200190"/>
                  </a:lnTo>
                  <a:lnTo>
                    <a:pt x="329793" y="221894"/>
                  </a:lnTo>
                  <a:lnTo>
                    <a:pt x="372872" y="209702"/>
                  </a:lnTo>
                  <a:lnTo>
                    <a:pt x="354584" y="175006"/>
                  </a:lnTo>
                  <a:lnTo>
                    <a:pt x="326948" y="147662"/>
                  </a:lnTo>
                  <a:lnTo>
                    <a:pt x="292023" y="129743"/>
                  </a:lnTo>
                  <a:lnTo>
                    <a:pt x="251879" y="123304"/>
                  </a:lnTo>
                  <a:lnTo>
                    <a:pt x="202095" y="133362"/>
                  </a:lnTo>
                  <a:lnTo>
                    <a:pt x="161442" y="160769"/>
                  </a:lnTo>
                  <a:lnTo>
                    <a:pt x="134023" y="201434"/>
                  </a:lnTo>
                  <a:lnTo>
                    <a:pt x="123977" y="251218"/>
                  </a:lnTo>
                  <a:lnTo>
                    <a:pt x="134023" y="301015"/>
                  </a:lnTo>
                  <a:lnTo>
                    <a:pt x="161442" y="341680"/>
                  </a:lnTo>
                  <a:lnTo>
                    <a:pt x="202095" y="369087"/>
                  </a:lnTo>
                  <a:lnTo>
                    <a:pt x="251879" y="379145"/>
                  </a:lnTo>
                  <a:lnTo>
                    <a:pt x="279374" y="376174"/>
                  </a:lnTo>
                  <a:lnTo>
                    <a:pt x="304800" y="367677"/>
                  </a:lnTo>
                  <a:lnTo>
                    <a:pt x="327520" y="354317"/>
                  </a:lnTo>
                  <a:lnTo>
                    <a:pt x="346938" y="336715"/>
                  </a:lnTo>
                  <a:lnTo>
                    <a:pt x="290690" y="336715"/>
                  </a:lnTo>
                  <a:lnTo>
                    <a:pt x="290690" y="289814"/>
                  </a:lnTo>
                  <a:lnTo>
                    <a:pt x="448678" y="289814"/>
                  </a:lnTo>
                  <a:lnTo>
                    <a:pt x="448678" y="448068"/>
                  </a:lnTo>
                  <a:lnTo>
                    <a:pt x="404012" y="448068"/>
                  </a:lnTo>
                  <a:lnTo>
                    <a:pt x="404012" y="389928"/>
                  </a:lnTo>
                  <a:lnTo>
                    <a:pt x="372694" y="418096"/>
                  </a:lnTo>
                  <a:lnTo>
                    <a:pt x="336130" y="439470"/>
                  </a:lnTo>
                  <a:lnTo>
                    <a:pt x="295300" y="453034"/>
                  </a:lnTo>
                  <a:lnTo>
                    <a:pt x="251206" y="457784"/>
                  </a:lnTo>
                  <a:lnTo>
                    <a:pt x="203911" y="452323"/>
                  </a:lnTo>
                  <a:lnTo>
                    <a:pt x="160464" y="436753"/>
                  </a:lnTo>
                  <a:lnTo>
                    <a:pt x="122110" y="412343"/>
                  </a:lnTo>
                  <a:lnTo>
                    <a:pt x="90106" y="380339"/>
                  </a:lnTo>
                  <a:lnTo>
                    <a:pt x="65697" y="341972"/>
                  </a:lnTo>
                  <a:lnTo>
                    <a:pt x="50139" y="298526"/>
                  </a:lnTo>
                  <a:lnTo>
                    <a:pt x="44678" y="251218"/>
                  </a:lnTo>
                  <a:lnTo>
                    <a:pt x="50139" y="203911"/>
                  </a:lnTo>
                  <a:lnTo>
                    <a:pt x="65697" y="160464"/>
                  </a:lnTo>
                  <a:lnTo>
                    <a:pt x="90106" y="122110"/>
                  </a:lnTo>
                  <a:lnTo>
                    <a:pt x="122110" y="90106"/>
                  </a:lnTo>
                  <a:lnTo>
                    <a:pt x="160464" y="65697"/>
                  </a:lnTo>
                  <a:lnTo>
                    <a:pt x="203911" y="50139"/>
                  </a:lnTo>
                  <a:lnTo>
                    <a:pt x="251206" y="44678"/>
                  </a:lnTo>
                  <a:lnTo>
                    <a:pt x="269163" y="45453"/>
                  </a:lnTo>
                  <a:lnTo>
                    <a:pt x="308190" y="52654"/>
                  </a:lnTo>
                  <a:lnTo>
                    <a:pt x="344589" y="67056"/>
                  </a:lnTo>
                  <a:lnTo>
                    <a:pt x="385318" y="94361"/>
                  </a:lnTo>
                  <a:lnTo>
                    <a:pt x="416534" y="127673"/>
                  </a:lnTo>
                  <a:lnTo>
                    <a:pt x="429285" y="146812"/>
                  </a:lnTo>
                  <a:lnTo>
                    <a:pt x="386359" y="159118"/>
                  </a:lnTo>
                  <a:lnTo>
                    <a:pt x="425373" y="194640"/>
                  </a:lnTo>
                  <a:lnTo>
                    <a:pt x="493052" y="175615"/>
                  </a:lnTo>
                  <a:lnTo>
                    <a:pt x="505790" y="106324"/>
                  </a:lnTo>
                  <a:close/>
                </a:path>
                <a:path w="1018540" h="502920">
                  <a:moveTo>
                    <a:pt x="895451" y="251218"/>
                  </a:moveTo>
                  <a:lnTo>
                    <a:pt x="885393" y="201422"/>
                  </a:lnTo>
                  <a:lnTo>
                    <a:pt x="862825" y="167957"/>
                  </a:lnTo>
                  <a:lnTo>
                    <a:pt x="857986" y="160769"/>
                  </a:lnTo>
                  <a:lnTo>
                    <a:pt x="850785" y="155917"/>
                  </a:lnTo>
                  <a:lnTo>
                    <a:pt x="850785" y="251218"/>
                  </a:lnTo>
                  <a:lnTo>
                    <a:pt x="844232" y="283591"/>
                  </a:lnTo>
                  <a:lnTo>
                    <a:pt x="826376" y="310070"/>
                  </a:lnTo>
                  <a:lnTo>
                    <a:pt x="799909" y="327939"/>
                  </a:lnTo>
                  <a:lnTo>
                    <a:pt x="767537" y="334492"/>
                  </a:lnTo>
                  <a:lnTo>
                    <a:pt x="735152" y="327939"/>
                  </a:lnTo>
                  <a:lnTo>
                    <a:pt x="708685" y="310070"/>
                  </a:lnTo>
                  <a:lnTo>
                    <a:pt x="690816" y="283591"/>
                  </a:lnTo>
                  <a:lnTo>
                    <a:pt x="684276" y="251218"/>
                  </a:lnTo>
                  <a:lnTo>
                    <a:pt x="690816" y="218846"/>
                  </a:lnTo>
                  <a:lnTo>
                    <a:pt x="708685" y="192366"/>
                  </a:lnTo>
                  <a:lnTo>
                    <a:pt x="735152" y="174510"/>
                  </a:lnTo>
                  <a:lnTo>
                    <a:pt x="767537" y="167957"/>
                  </a:lnTo>
                  <a:lnTo>
                    <a:pt x="799909" y="174510"/>
                  </a:lnTo>
                  <a:lnTo>
                    <a:pt x="826376" y="192366"/>
                  </a:lnTo>
                  <a:lnTo>
                    <a:pt x="844232" y="218846"/>
                  </a:lnTo>
                  <a:lnTo>
                    <a:pt x="850785" y="251218"/>
                  </a:lnTo>
                  <a:lnTo>
                    <a:pt x="850785" y="155917"/>
                  </a:lnTo>
                  <a:lnTo>
                    <a:pt x="817321" y="133350"/>
                  </a:lnTo>
                  <a:lnTo>
                    <a:pt x="767537" y="123304"/>
                  </a:lnTo>
                  <a:lnTo>
                    <a:pt x="717740" y="133350"/>
                  </a:lnTo>
                  <a:lnTo>
                    <a:pt x="677075" y="160769"/>
                  </a:lnTo>
                  <a:lnTo>
                    <a:pt x="649655" y="201422"/>
                  </a:lnTo>
                  <a:lnTo>
                    <a:pt x="639610" y="251218"/>
                  </a:lnTo>
                  <a:lnTo>
                    <a:pt x="649655" y="301015"/>
                  </a:lnTo>
                  <a:lnTo>
                    <a:pt x="677075" y="341680"/>
                  </a:lnTo>
                  <a:lnTo>
                    <a:pt x="717740" y="369087"/>
                  </a:lnTo>
                  <a:lnTo>
                    <a:pt x="767537" y="379145"/>
                  </a:lnTo>
                  <a:lnTo>
                    <a:pt x="817321" y="369087"/>
                  </a:lnTo>
                  <a:lnTo>
                    <a:pt x="857986" y="341680"/>
                  </a:lnTo>
                  <a:lnTo>
                    <a:pt x="862825" y="334492"/>
                  </a:lnTo>
                  <a:lnTo>
                    <a:pt x="885393" y="301015"/>
                  </a:lnTo>
                  <a:lnTo>
                    <a:pt x="895451" y="251218"/>
                  </a:lnTo>
                  <a:close/>
                </a:path>
                <a:path w="1018540" h="502920">
                  <a:moveTo>
                    <a:pt x="1018032" y="251218"/>
                  </a:moveTo>
                  <a:lnTo>
                    <a:pt x="1013993" y="206070"/>
                  </a:lnTo>
                  <a:lnTo>
                    <a:pt x="1002322" y="163563"/>
                  </a:lnTo>
                  <a:lnTo>
                    <a:pt x="983742" y="124421"/>
                  </a:lnTo>
                  <a:lnTo>
                    <a:pt x="973391" y="109791"/>
                  </a:lnTo>
                  <a:lnTo>
                    <a:pt x="973391" y="251218"/>
                  </a:lnTo>
                  <a:lnTo>
                    <a:pt x="967930" y="298526"/>
                  </a:lnTo>
                  <a:lnTo>
                    <a:pt x="952373" y="341985"/>
                  </a:lnTo>
                  <a:lnTo>
                    <a:pt x="927963" y="380339"/>
                  </a:lnTo>
                  <a:lnTo>
                    <a:pt x="895959" y="412343"/>
                  </a:lnTo>
                  <a:lnTo>
                    <a:pt x="857605" y="436753"/>
                  </a:lnTo>
                  <a:lnTo>
                    <a:pt x="814158" y="452310"/>
                  </a:lnTo>
                  <a:lnTo>
                    <a:pt x="766851" y="457771"/>
                  </a:lnTo>
                  <a:lnTo>
                    <a:pt x="719556" y="452310"/>
                  </a:lnTo>
                  <a:lnTo>
                    <a:pt x="676109" y="436753"/>
                  </a:lnTo>
                  <a:lnTo>
                    <a:pt x="637755" y="412343"/>
                  </a:lnTo>
                  <a:lnTo>
                    <a:pt x="605751" y="380339"/>
                  </a:lnTo>
                  <a:lnTo>
                    <a:pt x="581342" y="341985"/>
                  </a:lnTo>
                  <a:lnTo>
                    <a:pt x="565785" y="298526"/>
                  </a:lnTo>
                  <a:lnTo>
                    <a:pt x="560311" y="251218"/>
                  </a:lnTo>
                  <a:lnTo>
                    <a:pt x="565785" y="203923"/>
                  </a:lnTo>
                  <a:lnTo>
                    <a:pt x="581342" y="160464"/>
                  </a:lnTo>
                  <a:lnTo>
                    <a:pt x="605751" y="122110"/>
                  </a:lnTo>
                  <a:lnTo>
                    <a:pt x="637755" y="90106"/>
                  </a:lnTo>
                  <a:lnTo>
                    <a:pt x="676109" y="65697"/>
                  </a:lnTo>
                  <a:lnTo>
                    <a:pt x="719556" y="50139"/>
                  </a:lnTo>
                  <a:lnTo>
                    <a:pt x="766851" y="44665"/>
                  </a:lnTo>
                  <a:lnTo>
                    <a:pt x="814158" y="50139"/>
                  </a:lnTo>
                  <a:lnTo>
                    <a:pt x="857605" y="65697"/>
                  </a:lnTo>
                  <a:lnTo>
                    <a:pt x="895959" y="90106"/>
                  </a:lnTo>
                  <a:lnTo>
                    <a:pt x="927963" y="122110"/>
                  </a:lnTo>
                  <a:lnTo>
                    <a:pt x="952373" y="160464"/>
                  </a:lnTo>
                  <a:lnTo>
                    <a:pt x="967930" y="203923"/>
                  </a:lnTo>
                  <a:lnTo>
                    <a:pt x="973391" y="251218"/>
                  </a:lnTo>
                  <a:lnTo>
                    <a:pt x="973391" y="109791"/>
                  </a:lnTo>
                  <a:lnTo>
                    <a:pt x="928687" y="59093"/>
                  </a:lnTo>
                  <a:lnTo>
                    <a:pt x="893635" y="34302"/>
                  </a:lnTo>
                  <a:lnTo>
                    <a:pt x="854494" y="15722"/>
                  </a:lnTo>
                  <a:lnTo>
                    <a:pt x="811999" y="4051"/>
                  </a:lnTo>
                  <a:lnTo>
                    <a:pt x="766851" y="0"/>
                  </a:lnTo>
                  <a:lnTo>
                    <a:pt x="721702" y="4051"/>
                  </a:lnTo>
                  <a:lnTo>
                    <a:pt x="679196" y="15722"/>
                  </a:lnTo>
                  <a:lnTo>
                    <a:pt x="640067" y="34302"/>
                  </a:lnTo>
                  <a:lnTo>
                    <a:pt x="605002" y="59093"/>
                  </a:lnTo>
                  <a:lnTo>
                    <a:pt x="574725" y="89369"/>
                  </a:lnTo>
                  <a:lnTo>
                    <a:pt x="549948" y="124421"/>
                  </a:lnTo>
                  <a:lnTo>
                    <a:pt x="531368" y="163563"/>
                  </a:lnTo>
                  <a:lnTo>
                    <a:pt x="519696" y="206070"/>
                  </a:lnTo>
                  <a:lnTo>
                    <a:pt x="515645" y="251218"/>
                  </a:lnTo>
                  <a:lnTo>
                    <a:pt x="519696" y="296379"/>
                  </a:lnTo>
                  <a:lnTo>
                    <a:pt x="531368" y="338874"/>
                  </a:lnTo>
                  <a:lnTo>
                    <a:pt x="549948" y="378015"/>
                  </a:lnTo>
                  <a:lnTo>
                    <a:pt x="574725" y="413067"/>
                  </a:lnTo>
                  <a:lnTo>
                    <a:pt x="605002" y="443344"/>
                  </a:lnTo>
                  <a:lnTo>
                    <a:pt x="640067" y="468134"/>
                  </a:lnTo>
                  <a:lnTo>
                    <a:pt x="679196" y="486714"/>
                  </a:lnTo>
                  <a:lnTo>
                    <a:pt x="721702" y="498386"/>
                  </a:lnTo>
                  <a:lnTo>
                    <a:pt x="766851" y="502424"/>
                  </a:lnTo>
                  <a:lnTo>
                    <a:pt x="811999" y="498386"/>
                  </a:lnTo>
                  <a:lnTo>
                    <a:pt x="854494" y="486714"/>
                  </a:lnTo>
                  <a:lnTo>
                    <a:pt x="893635" y="468134"/>
                  </a:lnTo>
                  <a:lnTo>
                    <a:pt x="908278" y="457771"/>
                  </a:lnTo>
                  <a:lnTo>
                    <a:pt x="928687" y="443344"/>
                  </a:lnTo>
                  <a:lnTo>
                    <a:pt x="958964" y="413067"/>
                  </a:lnTo>
                  <a:lnTo>
                    <a:pt x="983742" y="378015"/>
                  </a:lnTo>
                  <a:lnTo>
                    <a:pt x="1002322" y="338874"/>
                  </a:lnTo>
                  <a:lnTo>
                    <a:pt x="1013993" y="296379"/>
                  </a:lnTo>
                  <a:lnTo>
                    <a:pt x="1018032" y="251218"/>
                  </a:lnTo>
                  <a:close/>
                </a:path>
              </a:pathLst>
            </a:custGeom>
            <a:solidFill>
              <a:srgbClr val="00BABB"/>
            </a:solidFill>
          </p:spPr>
          <p:txBody>
            <a:bodyPr wrap="square" lIns="0" tIns="0" rIns="0" bIns="0" rtlCol="0"/>
            <a:lstStyle/>
            <a:p>
              <a:endParaRPr>
                <a:latin typeface="Arial" panose="020B0604020202020204" pitchFamily="34" charset="0"/>
                <a:cs typeface="Arial" panose="020B0604020202020204" pitchFamily="34" charset="0"/>
              </a:endParaRPr>
            </a:p>
          </p:txBody>
        </p:sp>
        <p:pic>
          <p:nvPicPr>
            <p:cNvPr id="11" name="object 15"/>
            <p:cNvPicPr/>
            <p:nvPr/>
          </p:nvPicPr>
          <p:blipFill>
            <a:blip r:embed="rId4" cstate="print"/>
            <a:stretch>
              <a:fillRect/>
            </a:stretch>
          </p:blipFill>
          <p:spPr>
            <a:xfrm>
              <a:off x="10649775" y="4968849"/>
              <a:ext cx="966177" cy="672439"/>
            </a:xfrm>
            <a:prstGeom prst="rect">
              <a:avLst/>
            </a:prstGeom>
          </p:spPr>
        </p:pic>
      </p:grpSp>
      <p:sp>
        <p:nvSpPr>
          <p:cNvPr id="13" name="圓角矩形 12"/>
          <p:cNvSpPr/>
          <p:nvPr/>
        </p:nvSpPr>
        <p:spPr>
          <a:xfrm>
            <a:off x="2553580" y="3010474"/>
            <a:ext cx="7084841" cy="1822331"/>
          </a:xfrm>
          <a:prstGeom prst="roundRect">
            <a:avLst>
              <a:gd name="adj" fmla="val 50000"/>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dirty="0">
              <a:latin typeface="Arial" panose="020B0604020202020204" pitchFamily="34" charset="0"/>
              <a:cs typeface="Arial" panose="020B0604020202020204" pitchFamily="34" charset="0"/>
            </a:endParaRPr>
          </a:p>
        </p:txBody>
      </p:sp>
      <p:sp>
        <p:nvSpPr>
          <p:cNvPr id="14" name="矩形 13"/>
          <p:cNvSpPr/>
          <p:nvPr/>
        </p:nvSpPr>
        <p:spPr>
          <a:xfrm>
            <a:off x="2805288" y="3048406"/>
            <a:ext cx="6581423" cy="1784399"/>
          </a:xfrm>
          <a:prstGeom prst="rect">
            <a:avLst/>
          </a:prstGeom>
        </p:spPr>
        <p:txBody>
          <a:bodyPr wrap="square">
            <a:spAutoFit/>
          </a:bodyPr>
          <a:lstStyle/>
          <a:p>
            <a:pPr marL="12700" marR="5080" algn="ctr">
              <a:lnSpc>
                <a:spcPts val="4500"/>
              </a:lnSpc>
              <a:spcBef>
                <a:spcPts val="100"/>
              </a:spcBef>
            </a:pPr>
            <a:r>
              <a:rPr lang="en-US" altLang="zh-TW" sz="3600" b="1" spc="-5" dirty="0">
                <a:solidFill>
                  <a:srgbClr val="034EA1"/>
                </a:solidFill>
                <a:latin typeface="Arial" panose="020B0604020202020204" pitchFamily="34" charset="0"/>
                <a:ea typeface="Noto Sans HK" panose="020B0500000000000000" pitchFamily="34" charset="-120"/>
                <a:cs typeface="Arial" panose="020B0604020202020204" pitchFamily="34" charset="0"/>
              </a:rPr>
              <a:t>What problems does disposing of food waste at landfills cause?</a:t>
            </a:r>
            <a:endParaRPr lang="zh-TW" altLang="en-US" sz="3600" b="1" spc="-5" dirty="0">
              <a:solidFill>
                <a:srgbClr val="034EA1"/>
              </a:solidFill>
              <a:latin typeface="Arial" panose="020B0604020202020204" pitchFamily="34" charset="0"/>
              <a:ea typeface="Noto Sans HK" panose="020B0500000000000000" pitchFamily="34" charset="-120"/>
              <a:cs typeface="Arial" panose="020B0604020202020204" pitchFamily="34" charset="0"/>
            </a:endParaRPr>
          </a:p>
        </p:txBody>
      </p:sp>
    </p:spTree>
    <p:extLst>
      <p:ext uri="{BB962C8B-B14F-4D97-AF65-F5344CB8AC3E}">
        <p14:creationId xmlns:p14="http://schemas.microsoft.com/office/powerpoint/2010/main" val="6995868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p:cNvSpPr/>
          <p:nvPr/>
        </p:nvSpPr>
        <p:spPr>
          <a:xfrm>
            <a:off x="479651" y="4438869"/>
            <a:ext cx="3449320" cy="1623060"/>
          </a:xfrm>
          <a:custGeom>
            <a:avLst/>
            <a:gdLst/>
            <a:ahLst/>
            <a:cxnLst/>
            <a:rect l="l" t="t" r="r" b="b"/>
            <a:pathLst>
              <a:path w="3449320" h="1623060">
                <a:moveTo>
                  <a:pt x="3273742" y="0"/>
                </a:moveTo>
                <a:lnTo>
                  <a:pt x="175437" y="0"/>
                </a:lnTo>
                <a:lnTo>
                  <a:pt x="128800" y="6267"/>
                </a:lnTo>
                <a:lnTo>
                  <a:pt x="86892" y="23953"/>
                </a:lnTo>
                <a:lnTo>
                  <a:pt x="51385" y="51385"/>
                </a:lnTo>
                <a:lnTo>
                  <a:pt x="23953" y="86892"/>
                </a:lnTo>
                <a:lnTo>
                  <a:pt x="6267" y="128800"/>
                </a:lnTo>
                <a:lnTo>
                  <a:pt x="0" y="175437"/>
                </a:lnTo>
                <a:lnTo>
                  <a:pt x="0" y="1447609"/>
                </a:lnTo>
                <a:lnTo>
                  <a:pt x="6267" y="1494246"/>
                </a:lnTo>
                <a:lnTo>
                  <a:pt x="23953" y="1536154"/>
                </a:lnTo>
                <a:lnTo>
                  <a:pt x="51385" y="1571661"/>
                </a:lnTo>
                <a:lnTo>
                  <a:pt x="86892" y="1599094"/>
                </a:lnTo>
                <a:lnTo>
                  <a:pt x="128800" y="1616780"/>
                </a:lnTo>
                <a:lnTo>
                  <a:pt x="175437" y="1623047"/>
                </a:lnTo>
                <a:lnTo>
                  <a:pt x="3273742" y="1623047"/>
                </a:lnTo>
                <a:lnTo>
                  <a:pt x="3320379" y="1616780"/>
                </a:lnTo>
                <a:lnTo>
                  <a:pt x="3362287" y="1599094"/>
                </a:lnTo>
                <a:lnTo>
                  <a:pt x="3397794" y="1571661"/>
                </a:lnTo>
                <a:lnTo>
                  <a:pt x="3425227" y="1536154"/>
                </a:lnTo>
                <a:lnTo>
                  <a:pt x="3442913" y="1494246"/>
                </a:lnTo>
                <a:lnTo>
                  <a:pt x="3449180" y="1447609"/>
                </a:lnTo>
                <a:lnTo>
                  <a:pt x="3449180" y="175437"/>
                </a:lnTo>
                <a:lnTo>
                  <a:pt x="3442913" y="128800"/>
                </a:lnTo>
                <a:lnTo>
                  <a:pt x="3425227" y="86892"/>
                </a:lnTo>
                <a:lnTo>
                  <a:pt x="3397794" y="51385"/>
                </a:lnTo>
                <a:lnTo>
                  <a:pt x="3362287" y="23953"/>
                </a:lnTo>
                <a:lnTo>
                  <a:pt x="3320379" y="6267"/>
                </a:lnTo>
                <a:lnTo>
                  <a:pt x="3273742" y="0"/>
                </a:lnTo>
                <a:close/>
              </a:path>
            </a:pathLst>
          </a:custGeom>
          <a:solidFill>
            <a:srgbClr val="0093B9"/>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4" name="object 3"/>
          <p:cNvSpPr/>
          <p:nvPr/>
        </p:nvSpPr>
        <p:spPr>
          <a:xfrm>
            <a:off x="4376030" y="4438869"/>
            <a:ext cx="3449320" cy="1623060"/>
          </a:xfrm>
          <a:custGeom>
            <a:avLst/>
            <a:gdLst/>
            <a:ahLst/>
            <a:cxnLst/>
            <a:rect l="l" t="t" r="r" b="b"/>
            <a:pathLst>
              <a:path w="3449320" h="1623060">
                <a:moveTo>
                  <a:pt x="3273742" y="0"/>
                </a:moveTo>
                <a:lnTo>
                  <a:pt x="175437" y="0"/>
                </a:lnTo>
                <a:lnTo>
                  <a:pt x="128800" y="6267"/>
                </a:lnTo>
                <a:lnTo>
                  <a:pt x="86892" y="23953"/>
                </a:lnTo>
                <a:lnTo>
                  <a:pt x="51385" y="51385"/>
                </a:lnTo>
                <a:lnTo>
                  <a:pt x="23953" y="86892"/>
                </a:lnTo>
                <a:lnTo>
                  <a:pt x="6267" y="128800"/>
                </a:lnTo>
                <a:lnTo>
                  <a:pt x="0" y="175437"/>
                </a:lnTo>
                <a:lnTo>
                  <a:pt x="0" y="1447609"/>
                </a:lnTo>
                <a:lnTo>
                  <a:pt x="6267" y="1494246"/>
                </a:lnTo>
                <a:lnTo>
                  <a:pt x="23953" y="1536154"/>
                </a:lnTo>
                <a:lnTo>
                  <a:pt x="51385" y="1571661"/>
                </a:lnTo>
                <a:lnTo>
                  <a:pt x="86892" y="1599094"/>
                </a:lnTo>
                <a:lnTo>
                  <a:pt x="128800" y="1616780"/>
                </a:lnTo>
                <a:lnTo>
                  <a:pt x="175437" y="1623047"/>
                </a:lnTo>
                <a:lnTo>
                  <a:pt x="3273742" y="1623047"/>
                </a:lnTo>
                <a:lnTo>
                  <a:pt x="3320379" y="1616780"/>
                </a:lnTo>
                <a:lnTo>
                  <a:pt x="3362287" y="1599094"/>
                </a:lnTo>
                <a:lnTo>
                  <a:pt x="3397794" y="1571661"/>
                </a:lnTo>
                <a:lnTo>
                  <a:pt x="3425227" y="1536154"/>
                </a:lnTo>
                <a:lnTo>
                  <a:pt x="3442913" y="1494246"/>
                </a:lnTo>
                <a:lnTo>
                  <a:pt x="3449180" y="1447609"/>
                </a:lnTo>
                <a:lnTo>
                  <a:pt x="3449180" y="175437"/>
                </a:lnTo>
                <a:lnTo>
                  <a:pt x="3442913" y="128800"/>
                </a:lnTo>
                <a:lnTo>
                  <a:pt x="3425227" y="86892"/>
                </a:lnTo>
                <a:lnTo>
                  <a:pt x="3397794" y="51385"/>
                </a:lnTo>
                <a:lnTo>
                  <a:pt x="3362287" y="23953"/>
                </a:lnTo>
                <a:lnTo>
                  <a:pt x="3320379" y="6267"/>
                </a:lnTo>
                <a:lnTo>
                  <a:pt x="3273742" y="0"/>
                </a:lnTo>
                <a:close/>
              </a:path>
            </a:pathLst>
          </a:custGeom>
          <a:solidFill>
            <a:srgbClr val="994385"/>
          </a:solidFill>
        </p:spPr>
        <p:txBody>
          <a:bodyPr wrap="square" lIns="0" tIns="0" rIns="0" bIns="0" rtlCol="0"/>
          <a:lstStyle/>
          <a:p>
            <a:endParaRPr dirty="0">
              <a:latin typeface="Arial" panose="020B0604020202020204" pitchFamily="34" charset="0"/>
              <a:cs typeface="Arial" panose="020B0604020202020204" pitchFamily="34" charset="0"/>
            </a:endParaRPr>
          </a:p>
        </p:txBody>
      </p:sp>
      <p:sp>
        <p:nvSpPr>
          <p:cNvPr id="5" name="object 4"/>
          <p:cNvSpPr/>
          <p:nvPr/>
        </p:nvSpPr>
        <p:spPr>
          <a:xfrm>
            <a:off x="4380246" y="2334724"/>
            <a:ext cx="3449320" cy="1623060"/>
          </a:xfrm>
          <a:custGeom>
            <a:avLst/>
            <a:gdLst/>
            <a:ahLst/>
            <a:cxnLst/>
            <a:rect l="l" t="t" r="r" b="b"/>
            <a:pathLst>
              <a:path w="3449320" h="1623060">
                <a:moveTo>
                  <a:pt x="3273742" y="0"/>
                </a:moveTo>
                <a:lnTo>
                  <a:pt x="175437" y="0"/>
                </a:lnTo>
                <a:lnTo>
                  <a:pt x="128800" y="6267"/>
                </a:lnTo>
                <a:lnTo>
                  <a:pt x="86892" y="23953"/>
                </a:lnTo>
                <a:lnTo>
                  <a:pt x="51385" y="51385"/>
                </a:lnTo>
                <a:lnTo>
                  <a:pt x="23953" y="86892"/>
                </a:lnTo>
                <a:lnTo>
                  <a:pt x="6267" y="128800"/>
                </a:lnTo>
                <a:lnTo>
                  <a:pt x="0" y="175437"/>
                </a:lnTo>
                <a:lnTo>
                  <a:pt x="0" y="1447609"/>
                </a:lnTo>
                <a:lnTo>
                  <a:pt x="6267" y="1494246"/>
                </a:lnTo>
                <a:lnTo>
                  <a:pt x="23953" y="1536154"/>
                </a:lnTo>
                <a:lnTo>
                  <a:pt x="51385" y="1571661"/>
                </a:lnTo>
                <a:lnTo>
                  <a:pt x="86892" y="1599094"/>
                </a:lnTo>
                <a:lnTo>
                  <a:pt x="128800" y="1616780"/>
                </a:lnTo>
                <a:lnTo>
                  <a:pt x="175437" y="1623047"/>
                </a:lnTo>
                <a:lnTo>
                  <a:pt x="3273742" y="1623047"/>
                </a:lnTo>
                <a:lnTo>
                  <a:pt x="3320379" y="1616780"/>
                </a:lnTo>
                <a:lnTo>
                  <a:pt x="3362287" y="1599094"/>
                </a:lnTo>
                <a:lnTo>
                  <a:pt x="3397794" y="1571661"/>
                </a:lnTo>
                <a:lnTo>
                  <a:pt x="3425227" y="1536154"/>
                </a:lnTo>
                <a:lnTo>
                  <a:pt x="3442913" y="1494246"/>
                </a:lnTo>
                <a:lnTo>
                  <a:pt x="3449180" y="1447609"/>
                </a:lnTo>
                <a:lnTo>
                  <a:pt x="3449180" y="175437"/>
                </a:lnTo>
                <a:lnTo>
                  <a:pt x="3442913" y="128800"/>
                </a:lnTo>
                <a:lnTo>
                  <a:pt x="3425227" y="86892"/>
                </a:lnTo>
                <a:lnTo>
                  <a:pt x="3397794" y="51385"/>
                </a:lnTo>
                <a:lnTo>
                  <a:pt x="3362287" y="23953"/>
                </a:lnTo>
                <a:lnTo>
                  <a:pt x="3320379" y="6267"/>
                </a:lnTo>
                <a:lnTo>
                  <a:pt x="3273742" y="0"/>
                </a:lnTo>
                <a:close/>
              </a:path>
            </a:pathLst>
          </a:custGeom>
          <a:solidFill>
            <a:srgbClr val="009FD7"/>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5"/>
          <p:cNvSpPr/>
          <p:nvPr/>
        </p:nvSpPr>
        <p:spPr>
          <a:xfrm>
            <a:off x="488703" y="2334724"/>
            <a:ext cx="3449320" cy="1623060"/>
          </a:xfrm>
          <a:custGeom>
            <a:avLst/>
            <a:gdLst/>
            <a:ahLst/>
            <a:cxnLst/>
            <a:rect l="l" t="t" r="r" b="b"/>
            <a:pathLst>
              <a:path w="3449320" h="1623060">
                <a:moveTo>
                  <a:pt x="3273742" y="0"/>
                </a:moveTo>
                <a:lnTo>
                  <a:pt x="175437" y="0"/>
                </a:lnTo>
                <a:lnTo>
                  <a:pt x="128800" y="6267"/>
                </a:lnTo>
                <a:lnTo>
                  <a:pt x="86892" y="23953"/>
                </a:lnTo>
                <a:lnTo>
                  <a:pt x="51385" y="51385"/>
                </a:lnTo>
                <a:lnTo>
                  <a:pt x="23953" y="86892"/>
                </a:lnTo>
                <a:lnTo>
                  <a:pt x="6267" y="128800"/>
                </a:lnTo>
                <a:lnTo>
                  <a:pt x="0" y="175437"/>
                </a:lnTo>
                <a:lnTo>
                  <a:pt x="0" y="1447609"/>
                </a:lnTo>
                <a:lnTo>
                  <a:pt x="6267" y="1494246"/>
                </a:lnTo>
                <a:lnTo>
                  <a:pt x="23953" y="1536154"/>
                </a:lnTo>
                <a:lnTo>
                  <a:pt x="51385" y="1571661"/>
                </a:lnTo>
                <a:lnTo>
                  <a:pt x="86892" y="1599094"/>
                </a:lnTo>
                <a:lnTo>
                  <a:pt x="128800" y="1616780"/>
                </a:lnTo>
                <a:lnTo>
                  <a:pt x="175437" y="1623047"/>
                </a:lnTo>
                <a:lnTo>
                  <a:pt x="3273742" y="1623047"/>
                </a:lnTo>
                <a:lnTo>
                  <a:pt x="3320379" y="1616780"/>
                </a:lnTo>
                <a:lnTo>
                  <a:pt x="3362287" y="1599094"/>
                </a:lnTo>
                <a:lnTo>
                  <a:pt x="3397794" y="1571661"/>
                </a:lnTo>
                <a:lnTo>
                  <a:pt x="3425227" y="1536154"/>
                </a:lnTo>
                <a:lnTo>
                  <a:pt x="3442913" y="1494246"/>
                </a:lnTo>
                <a:lnTo>
                  <a:pt x="3449180" y="1447609"/>
                </a:lnTo>
                <a:lnTo>
                  <a:pt x="3449180" y="175437"/>
                </a:lnTo>
                <a:lnTo>
                  <a:pt x="3442913" y="128800"/>
                </a:lnTo>
                <a:lnTo>
                  <a:pt x="3425227" y="86892"/>
                </a:lnTo>
                <a:lnTo>
                  <a:pt x="3397794" y="51385"/>
                </a:lnTo>
                <a:lnTo>
                  <a:pt x="3362287" y="23953"/>
                </a:lnTo>
                <a:lnTo>
                  <a:pt x="3320379" y="6267"/>
                </a:lnTo>
                <a:lnTo>
                  <a:pt x="3273742" y="0"/>
                </a:lnTo>
                <a:close/>
              </a:path>
            </a:pathLst>
          </a:custGeom>
          <a:solidFill>
            <a:srgbClr val="034EA1"/>
          </a:solidFill>
        </p:spPr>
        <p:txBody>
          <a:bodyPr wrap="square" lIns="0" tIns="0" rIns="0" bIns="0" rtlCol="0"/>
          <a:lstStyle/>
          <a:p>
            <a:endParaRPr dirty="0">
              <a:latin typeface="Arial" panose="020B0604020202020204" pitchFamily="34" charset="0"/>
              <a:cs typeface="Arial" panose="020B0604020202020204" pitchFamily="34" charset="0"/>
            </a:endParaRPr>
          </a:p>
        </p:txBody>
      </p:sp>
      <p:sp>
        <p:nvSpPr>
          <p:cNvPr id="7" name="object 8"/>
          <p:cNvSpPr txBox="1"/>
          <p:nvPr/>
        </p:nvSpPr>
        <p:spPr>
          <a:xfrm>
            <a:off x="609138" y="4676973"/>
            <a:ext cx="3190345" cy="1146852"/>
          </a:xfrm>
          <a:prstGeom prst="rect">
            <a:avLst/>
          </a:prstGeom>
        </p:spPr>
        <p:txBody>
          <a:bodyPr vert="horz" wrap="square" lIns="0" tIns="12700" rIns="0" bIns="0" rtlCol="0">
            <a:spAutoFit/>
          </a:bodyPr>
          <a:lstStyle/>
          <a:p>
            <a:pPr marL="12700" marR="5080" algn="ctr">
              <a:lnSpc>
                <a:spcPct val="111800"/>
              </a:lnSpc>
              <a:spcBef>
                <a:spcPts val="100"/>
              </a:spcBef>
            </a:pPr>
            <a:r>
              <a:rPr lang="en-GB" altLang="zh-TW" sz="2200" b="1" spc="-35" dirty="0">
                <a:solidFill>
                  <a:srgbClr val="FFFFFF"/>
                </a:solidFill>
                <a:latin typeface="Arial" panose="020B0604020202020204" pitchFamily="34" charset="0"/>
                <a:ea typeface="Noto Sans HK" panose="020B0500000000000000" pitchFamily="34" charset="-120"/>
                <a:cs typeface="Arial" panose="020B0604020202020204" pitchFamily="34" charset="0"/>
              </a:rPr>
              <a:t>Requires further proper treatment of leachate and greenhouse gases</a:t>
            </a:r>
            <a:endParaRPr sz="2200" dirty="0">
              <a:latin typeface="Arial" panose="020B0604020202020204" pitchFamily="34" charset="0"/>
              <a:ea typeface="Noto Sans HK" panose="020B0500000000000000" pitchFamily="34" charset="-120"/>
              <a:cs typeface="Arial" panose="020B0604020202020204" pitchFamily="34" charset="0"/>
            </a:endParaRPr>
          </a:p>
        </p:txBody>
      </p:sp>
      <p:sp>
        <p:nvSpPr>
          <p:cNvPr id="8" name="object 9"/>
          <p:cNvSpPr txBox="1"/>
          <p:nvPr/>
        </p:nvSpPr>
        <p:spPr>
          <a:xfrm>
            <a:off x="772433" y="2970886"/>
            <a:ext cx="2881630" cy="350737"/>
          </a:xfrm>
          <a:prstGeom prst="rect">
            <a:avLst/>
          </a:prstGeom>
        </p:spPr>
        <p:txBody>
          <a:bodyPr vert="horz" wrap="square" lIns="0" tIns="12065" rIns="0" bIns="0" rtlCol="0">
            <a:spAutoFit/>
          </a:bodyPr>
          <a:lstStyle/>
          <a:p>
            <a:pPr marL="12700" algn="ctr">
              <a:spcBef>
                <a:spcPts val="95"/>
              </a:spcBef>
            </a:pPr>
            <a:r>
              <a:rPr lang="en-GB" sz="2200" b="1" spc="-35" dirty="0">
                <a:solidFill>
                  <a:srgbClr val="FFFFFF"/>
                </a:solidFill>
                <a:latin typeface="Arial" panose="020B0604020202020204" pitchFamily="34" charset="0"/>
                <a:ea typeface="Noto Sans HK" panose="020B0500000000000000" pitchFamily="34" charset="-120"/>
                <a:cs typeface="Arial" panose="020B0604020202020204" pitchFamily="34" charset="0"/>
              </a:rPr>
              <a:t>Not sustainable</a:t>
            </a:r>
            <a:endParaRPr lang="en-GB" sz="2200" dirty="0">
              <a:latin typeface="Arial" panose="020B0604020202020204" pitchFamily="34" charset="0"/>
              <a:ea typeface="Noto Sans HK" panose="020B0500000000000000" pitchFamily="34" charset="-120"/>
              <a:cs typeface="Arial" panose="020B0604020202020204" pitchFamily="34" charset="0"/>
            </a:endParaRPr>
          </a:p>
        </p:txBody>
      </p:sp>
      <p:sp>
        <p:nvSpPr>
          <p:cNvPr id="9" name="object 10"/>
          <p:cNvSpPr txBox="1"/>
          <p:nvPr/>
        </p:nvSpPr>
        <p:spPr>
          <a:xfrm>
            <a:off x="4680418" y="2632332"/>
            <a:ext cx="2831163" cy="1027845"/>
          </a:xfrm>
          <a:prstGeom prst="rect">
            <a:avLst/>
          </a:prstGeom>
        </p:spPr>
        <p:txBody>
          <a:bodyPr vert="horz" wrap="square" lIns="0" tIns="12065" rIns="0" bIns="0" rtlCol="0">
            <a:spAutoFit/>
          </a:bodyPr>
          <a:lstStyle/>
          <a:p>
            <a:pPr marL="12700" algn="ctr">
              <a:spcBef>
                <a:spcPts val="95"/>
              </a:spcBef>
            </a:pPr>
            <a:r>
              <a:rPr lang="en-US" sz="2200" b="1" spc="-35" dirty="0">
                <a:solidFill>
                  <a:srgbClr val="FFFFFF"/>
                </a:solidFill>
                <a:latin typeface="Arial" panose="020B0604020202020204" pitchFamily="34" charset="0"/>
                <a:ea typeface="Noto Sans HK" panose="020B0500000000000000" pitchFamily="34" charset="-120"/>
                <a:cs typeface="Arial" panose="020B0604020202020204" pitchFamily="34" charset="0"/>
              </a:rPr>
              <a:t>Causes adverse effects on the environment</a:t>
            </a:r>
            <a:endParaRPr sz="2200" dirty="0">
              <a:latin typeface="Arial" panose="020B0604020202020204" pitchFamily="34" charset="0"/>
              <a:ea typeface="Noto Sans HK" panose="020B0500000000000000" pitchFamily="34" charset="-120"/>
              <a:cs typeface="Arial" panose="020B0604020202020204" pitchFamily="34" charset="0"/>
            </a:endParaRPr>
          </a:p>
        </p:txBody>
      </p:sp>
      <p:sp>
        <p:nvSpPr>
          <p:cNvPr id="10" name="object 11"/>
          <p:cNvSpPr/>
          <p:nvPr/>
        </p:nvSpPr>
        <p:spPr>
          <a:xfrm>
            <a:off x="8263163" y="2334724"/>
            <a:ext cx="3449320" cy="1623060"/>
          </a:xfrm>
          <a:custGeom>
            <a:avLst/>
            <a:gdLst/>
            <a:ahLst/>
            <a:cxnLst/>
            <a:rect l="l" t="t" r="r" b="b"/>
            <a:pathLst>
              <a:path w="3449320" h="1623060">
                <a:moveTo>
                  <a:pt x="3273742" y="0"/>
                </a:moveTo>
                <a:lnTo>
                  <a:pt x="175437" y="0"/>
                </a:lnTo>
                <a:lnTo>
                  <a:pt x="128800" y="6267"/>
                </a:lnTo>
                <a:lnTo>
                  <a:pt x="86892" y="23953"/>
                </a:lnTo>
                <a:lnTo>
                  <a:pt x="51385" y="51385"/>
                </a:lnTo>
                <a:lnTo>
                  <a:pt x="23953" y="86892"/>
                </a:lnTo>
                <a:lnTo>
                  <a:pt x="6267" y="128800"/>
                </a:lnTo>
                <a:lnTo>
                  <a:pt x="0" y="175437"/>
                </a:lnTo>
                <a:lnTo>
                  <a:pt x="0" y="1447609"/>
                </a:lnTo>
                <a:lnTo>
                  <a:pt x="6267" y="1494246"/>
                </a:lnTo>
                <a:lnTo>
                  <a:pt x="23953" y="1536154"/>
                </a:lnTo>
                <a:lnTo>
                  <a:pt x="51385" y="1571661"/>
                </a:lnTo>
                <a:lnTo>
                  <a:pt x="86892" y="1599094"/>
                </a:lnTo>
                <a:lnTo>
                  <a:pt x="128800" y="1616780"/>
                </a:lnTo>
                <a:lnTo>
                  <a:pt x="175437" y="1623047"/>
                </a:lnTo>
                <a:lnTo>
                  <a:pt x="3273742" y="1623047"/>
                </a:lnTo>
                <a:lnTo>
                  <a:pt x="3320379" y="1616780"/>
                </a:lnTo>
                <a:lnTo>
                  <a:pt x="3362287" y="1599094"/>
                </a:lnTo>
                <a:lnTo>
                  <a:pt x="3397794" y="1571661"/>
                </a:lnTo>
                <a:lnTo>
                  <a:pt x="3425227" y="1536154"/>
                </a:lnTo>
                <a:lnTo>
                  <a:pt x="3442913" y="1494246"/>
                </a:lnTo>
                <a:lnTo>
                  <a:pt x="3449180" y="1447609"/>
                </a:lnTo>
                <a:lnTo>
                  <a:pt x="3449180" y="175437"/>
                </a:lnTo>
                <a:lnTo>
                  <a:pt x="3442913" y="128800"/>
                </a:lnTo>
                <a:lnTo>
                  <a:pt x="3425227" y="86892"/>
                </a:lnTo>
                <a:lnTo>
                  <a:pt x="3397794" y="51385"/>
                </a:lnTo>
                <a:lnTo>
                  <a:pt x="3362287" y="23953"/>
                </a:lnTo>
                <a:lnTo>
                  <a:pt x="3320379" y="6267"/>
                </a:lnTo>
                <a:lnTo>
                  <a:pt x="3273742" y="0"/>
                </a:lnTo>
                <a:close/>
              </a:path>
            </a:pathLst>
          </a:custGeom>
          <a:solidFill>
            <a:srgbClr val="00B8B6"/>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1" name="object 12"/>
          <p:cNvSpPr txBox="1"/>
          <p:nvPr/>
        </p:nvSpPr>
        <p:spPr>
          <a:xfrm>
            <a:off x="4673559" y="4690470"/>
            <a:ext cx="2838022" cy="1119858"/>
          </a:xfrm>
          <a:prstGeom prst="rect">
            <a:avLst/>
          </a:prstGeom>
        </p:spPr>
        <p:txBody>
          <a:bodyPr vert="horz" wrap="square" lIns="0" tIns="12700" rIns="0" bIns="0" rtlCol="0">
            <a:spAutoFit/>
          </a:bodyPr>
          <a:lstStyle/>
          <a:p>
            <a:pPr marL="12700" marR="5080" algn="ctr">
              <a:lnSpc>
                <a:spcPct val="111800"/>
              </a:lnSpc>
              <a:spcBef>
                <a:spcPts val="100"/>
              </a:spcBef>
            </a:pPr>
            <a:r>
              <a:rPr lang="en-US" sz="2200" b="1" spc="-35" dirty="0">
                <a:solidFill>
                  <a:srgbClr val="FFFFFF"/>
                </a:solidFill>
                <a:latin typeface="Arial" panose="020B0604020202020204" pitchFamily="34" charset="0"/>
                <a:ea typeface="Noto Sans HK" panose="020B0500000000000000" pitchFamily="34" charset="-120"/>
                <a:cs typeface="Arial" panose="020B0604020202020204" pitchFamily="34" charset="0"/>
              </a:rPr>
              <a:t>Wastes useful organic materials within</a:t>
            </a:r>
            <a:endParaRPr sz="2200" dirty="0">
              <a:latin typeface="Arial" panose="020B0604020202020204" pitchFamily="34" charset="0"/>
              <a:ea typeface="Noto Sans HK" panose="020B0500000000000000" pitchFamily="34" charset="-120"/>
              <a:cs typeface="Arial" panose="020B0604020202020204" pitchFamily="34" charset="0"/>
            </a:endParaRPr>
          </a:p>
        </p:txBody>
      </p:sp>
      <p:sp>
        <p:nvSpPr>
          <p:cNvPr id="12" name="object 13"/>
          <p:cNvSpPr txBox="1"/>
          <p:nvPr/>
        </p:nvSpPr>
        <p:spPr>
          <a:xfrm>
            <a:off x="8405085" y="2586325"/>
            <a:ext cx="3243752" cy="1119858"/>
          </a:xfrm>
          <a:prstGeom prst="rect">
            <a:avLst/>
          </a:prstGeom>
        </p:spPr>
        <p:txBody>
          <a:bodyPr vert="horz" wrap="square" lIns="0" tIns="12700" rIns="0" bIns="0" rtlCol="0">
            <a:spAutoFit/>
          </a:bodyPr>
          <a:lstStyle/>
          <a:p>
            <a:pPr marL="12700" marR="5080" algn="ctr">
              <a:lnSpc>
                <a:spcPct val="111800"/>
              </a:lnSpc>
              <a:spcBef>
                <a:spcPts val="100"/>
              </a:spcBef>
            </a:pPr>
            <a:r>
              <a:rPr lang="en-US" sz="2200" b="1" spc="-35" dirty="0">
                <a:solidFill>
                  <a:srgbClr val="FFFFFF"/>
                </a:solidFill>
                <a:latin typeface="Arial" panose="020B0604020202020204" pitchFamily="34" charset="0"/>
                <a:ea typeface="Noto Sans HK" panose="020B0500000000000000" pitchFamily="34" charset="-120"/>
                <a:cs typeface="Arial" panose="020B0604020202020204" pitchFamily="34" charset="0"/>
              </a:rPr>
              <a:t>Occupies valuable landfill space and generates </a:t>
            </a:r>
            <a:r>
              <a:rPr lang="en-US" sz="2200" b="1" spc="-35" dirty="0" err="1">
                <a:solidFill>
                  <a:srgbClr val="FFFFFF"/>
                </a:solidFill>
                <a:latin typeface="Arial" panose="020B0604020202020204" pitchFamily="34" charset="0"/>
                <a:ea typeface="Noto Sans HK" panose="020B0500000000000000" pitchFamily="34" charset="-120"/>
                <a:cs typeface="Arial" panose="020B0604020202020204" pitchFamily="34" charset="0"/>
              </a:rPr>
              <a:t>odours</a:t>
            </a:r>
            <a:endParaRPr sz="2200" dirty="0">
              <a:latin typeface="Arial" panose="020B0604020202020204" pitchFamily="34" charset="0"/>
              <a:ea typeface="Noto Sans HK" panose="020B0500000000000000" pitchFamily="34" charset="-120"/>
              <a:cs typeface="Arial" panose="020B0604020202020204" pitchFamily="34" charset="0"/>
            </a:endParaRPr>
          </a:p>
        </p:txBody>
      </p:sp>
      <p:sp>
        <p:nvSpPr>
          <p:cNvPr id="18" name="圓角矩形 17"/>
          <p:cNvSpPr/>
          <p:nvPr/>
        </p:nvSpPr>
        <p:spPr>
          <a:xfrm>
            <a:off x="8330201" y="4499933"/>
            <a:ext cx="2494910" cy="889829"/>
          </a:xfrm>
          <a:prstGeom prst="roundRect">
            <a:avLst>
              <a:gd name="adj" fmla="val 14710"/>
            </a:avLst>
          </a:prstGeom>
          <a:noFill/>
          <a:ln w="28575">
            <a:solidFill>
              <a:srgbClr val="0070C0"/>
            </a:solidFill>
            <a:prstDash val="lgDash"/>
            <a:extLst>
              <a:ext uri="{C807C97D-BFC1-408E-A445-0C87EB9F89A2}">
                <ask:lineSketchStyleProps xmlns="" xmlns:ask="http://schemas.microsoft.com/office/drawing/2018/sketchyshapes" sd="1362545417">
                  <a:custGeom>
                    <a:avLst/>
                    <a:gdLst>
                      <a:gd name="connsiteX0" fmla="*/ 0 w 2494910"/>
                      <a:gd name="connsiteY0" fmla="*/ 130894 h 889829"/>
                      <a:gd name="connsiteX1" fmla="*/ 130894 w 2494910"/>
                      <a:gd name="connsiteY1" fmla="*/ 0 h 889829"/>
                      <a:gd name="connsiteX2" fmla="*/ 622181 w 2494910"/>
                      <a:gd name="connsiteY2" fmla="*/ 0 h 889829"/>
                      <a:gd name="connsiteX3" fmla="*/ 1180461 w 2494910"/>
                      <a:gd name="connsiteY3" fmla="*/ 0 h 889829"/>
                      <a:gd name="connsiteX4" fmla="*/ 1694079 w 2494910"/>
                      <a:gd name="connsiteY4" fmla="*/ 0 h 889829"/>
                      <a:gd name="connsiteX5" fmla="*/ 2364016 w 2494910"/>
                      <a:gd name="connsiteY5" fmla="*/ 0 h 889829"/>
                      <a:gd name="connsiteX6" fmla="*/ 2494910 w 2494910"/>
                      <a:gd name="connsiteY6" fmla="*/ 130894 h 889829"/>
                      <a:gd name="connsiteX7" fmla="*/ 2494910 w 2494910"/>
                      <a:gd name="connsiteY7" fmla="*/ 438634 h 889829"/>
                      <a:gd name="connsiteX8" fmla="*/ 2494910 w 2494910"/>
                      <a:gd name="connsiteY8" fmla="*/ 758935 h 889829"/>
                      <a:gd name="connsiteX9" fmla="*/ 2364016 w 2494910"/>
                      <a:gd name="connsiteY9" fmla="*/ 889829 h 889829"/>
                      <a:gd name="connsiteX10" fmla="*/ 1872729 w 2494910"/>
                      <a:gd name="connsiteY10" fmla="*/ 889829 h 889829"/>
                      <a:gd name="connsiteX11" fmla="*/ 1314449 w 2494910"/>
                      <a:gd name="connsiteY11" fmla="*/ 889829 h 889829"/>
                      <a:gd name="connsiteX12" fmla="*/ 756168 w 2494910"/>
                      <a:gd name="connsiteY12" fmla="*/ 889829 h 889829"/>
                      <a:gd name="connsiteX13" fmla="*/ 130894 w 2494910"/>
                      <a:gd name="connsiteY13" fmla="*/ 889829 h 889829"/>
                      <a:gd name="connsiteX14" fmla="*/ 0 w 2494910"/>
                      <a:gd name="connsiteY14" fmla="*/ 758935 h 889829"/>
                      <a:gd name="connsiteX15" fmla="*/ 0 w 2494910"/>
                      <a:gd name="connsiteY15" fmla="*/ 432354 h 889829"/>
                      <a:gd name="connsiteX16" fmla="*/ 0 w 2494910"/>
                      <a:gd name="connsiteY16" fmla="*/ 130894 h 88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94910" h="889829" extrusionOk="0">
                        <a:moveTo>
                          <a:pt x="0" y="130894"/>
                        </a:moveTo>
                        <a:cubicBezTo>
                          <a:pt x="-3643" y="61596"/>
                          <a:pt x="50077" y="5186"/>
                          <a:pt x="130894" y="0"/>
                        </a:cubicBezTo>
                        <a:cubicBezTo>
                          <a:pt x="314783" y="-44386"/>
                          <a:pt x="495028" y="26803"/>
                          <a:pt x="622181" y="0"/>
                        </a:cubicBezTo>
                        <a:cubicBezTo>
                          <a:pt x="749334" y="-26803"/>
                          <a:pt x="1058797" y="27702"/>
                          <a:pt x="1180461" y="0"/>
                        </a:cubicBezTo>
                        <a:cubicBezTo>
                          <a:pt x="1302125" y="-27702"/>
                          <a:pt x="1451819" y="4611"/>
                          <a:pt x="1694079" y="0"/>
                        </a:cubicBezTo>
                        <a:cubicBezTo>
                          <a:pt x="1936339" y="-4611"/>
                          <a:pt x="2097798" y="47558"/>
                          <a:pt x="2364016" y="0"/>
                        </a:cubicBezTo>
                        <a:cubicBezTo>
                          <a:pt x="2434783" y="-6081"/>
                          <a:pt x="2499202" y="61104"/>
                          <a:pt x="2494910" y="130894"/>
                        </a:cubicBezTo>
                        <a:cubicBezTo>
                          <a:pt x="2498932" y="202148"/>
                          <a:pt x="2492743" y="336047"/>
                          <a:pt x="2494910" y="438634"/>
                        </a:cubicBezTo>
                        <a:cubicBezTo>
                          <a:pt x="2497077" y="541221"/>
                          <a:pt x="2489406" y="679565"/>
                          <a:pt x="2494910" y="758935"/>
                        </a:cubicBezTo>
                        <a:cubicBezTo>
                          <a:pt x="2494771" y="838040"/>
                          <a:pt x="2448324" y="903570"/>
                          <a:pt x="2364016" y="889829"/>
                        </a:cubicBezTo>
                        <a:cubicBezTo>
                          <a:pt x="2170401" y="930673"/>
                          <a:pt x="2025090" y="847795"/>
                          <a:pt x="1872729" y="889829"/>
                        </a:cubicBezTo>
                        <a:cubicBezTo>
                          <a:pt x="1720368" y="931863"/>
                          <a:pt x="1472832" y="873120"/>
                          <a:pt x="1314449" y="889829"/>
                        </a:cubicBezTo>
                        <a:cubicBezTo>
                          <a:pt x="1156066" y="906538"/>
                          <a:pt x="965374" y="876503"/>
                          <a:pt x="756168" y="889829"/>
                        </a:cubicBezTo>
                        <a:cubicBezTo>
                          <a:pt x="546962" y="903155"/>
                          <a:pt x="386932" y="843617"/>
                          <a:pt x="130894" y="889829"/>
                        </a:cubicBezTo>
                        <a:cubicBezTo>
                          <a:pt x="66329" y="908182"/>
                          <a:pt x="-15421" y="831599"/>
                          <a:pt x="0" y="758935"/>
                        </a:cubicBezTo>
                        <a:cubicBezTo>
                          <a:pt x="-14218" y="692805"/>
                          <a:pt x="7231" y="551690"/>
                          <a:pt x="0" y="432354"/>
                        </a:cubicBezTo>
                        <a:cubicBezTo>
                          <a:pt x="-7231" y="313018"/>
                          <a:pt x="13165" y="216551"/>
                          <a:pt x="0" y="13089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dirty="0">
              <a:latin typeface="Arial" panose="020B0604020202020204" pitchFamily="34" charset="0"/>
              <a:cs typeface="Arial" panose="020B0604020202020204" pitchFamily="34" charset="0"/>
            </a:endParaRPr>
          </a:p>
        </p:txBody>
      </p:sp>
      <p:grpSp>
        <p:nvGrpSpPr>
          <p:cNvPr id="21" name="object 23"/>
          <p:cNvGrpSpPr>
            <a:grpSpLocks noChangeAspect="1"/>
          </p:cNvGrpSpPr>
          <p:nvPr/>
        </p:nvGrpSpPr>
        <p:grpSpPr>
          <a:xfrm>
            <a:off x="10584791" y="4729465"/>
            <a:ext cx="1318892" cy="1590114"/>
            <a:chOff x="3941279" y="4442548"/>
            <a:chExt cx="1732280" cy="2088514"/>
          </a:xfrm>
        </p:grpSpPr>
        <p:sp>
          <p:nvSpPr>
            <p:cNvPr id="22" name="object 24"/>
            <p:cNvSpPr/>
            <p:nvPr/>
          </p:nvSpPr>
          <p:spPr>
            <a:xfrm>
              <a:off x="4409196" y="6347449"/>
              <a:ext cx="929640" cy="183515"/>
            </a:xfrm>
            <a:custGeom>
              <a:avLst/>
              <a:gdLst/>
              <a:ahLst/>
              <a:cxnLst/>
              <a:rect l="l" t="t" r="r" b="b"/>
              <a:pathLst>
                <a:path w="929639" h="183515">
                  <a:moveTo>
                    <a:pt x="464553" y="0"/>
                  </a:moveTo>
                  <a:lnTo>
                    <a:pt x="389200" y="1199"/>
                  </a:lnTo>
                  <a:lnTo>
                    <a:pt x="317718" y="4671"/>
                  </a:lnTo>
                  <a:lnTo>
                    <a:pt x="251064" y="10227"/>
                  </a:lnTo>
                  <a:lnTo>
                    <a:pt x="190194" y="17679"/>
                  </a:lnTo>
                  <a:lnTo>
                    <a:pt x="136064" y="26838"/>
                  </a:lnTo>
                  <a:lnTo>
                    <a:pt x="89631" y="37516"/>
                  </a:lnTo>
                  <a:lnTo>
                    <a:pt x="51852" y="49523"/>
                  </a:lnTo>
                  <a:lnTo>
                    <a:pt x="6080" y="76775"/>
                  </a:lnTo>
                  <a:lnTo>
                    <a:pt x="0" y="91643"/>
                  </a:lnTo>
                  <a:lnTo>
                    <a:pt x="6080" y="106510"/>
                  </a:lnTo>
                  <a:lnTo>
                    <a:pt x="51852" y="133762"/>
                  </a:lnTo>
                  <a:lnTo>
                    <a:pt x="89631" y="145770"/>
                  </a:lnTo>
                  <a:lnTo>
                    <a:pt x="136064" y="156448"/>
                  </a:lnTo>
                  <a:lnTo>
                    <a:pt x="190194" y="165607"/>
                  </a:lnTo>
                  <a:lnTo>
                    <a:pt x="251064" y="173059"/>
                  </a:lnTo>
                  <a:lnTo>
                    <a:pt x="317718" y="178615"/>
                  </a:lnTo>
                  <a:lnTo>
                    <a:pt x="389200" y="182087"/>
                  </a:lnTo>
                  <a:lnTo>
                    <a:pt x="464553" y="183286"/>
                  </a:lnTo>
                  <a:lnTo>
                    <a:pt x="539906" y="182087"/>
                  </a:lnTo>
                  <a:lnTo>
                    <a:pt x="611387" y="178615"/>
                  </a:lnTo>
                  <a:lnTo>
                    <a:pt x="678042" y="173059"/>
                  </a:lnTo>
                  <a:lnTo>
                    <a:pt x="738912" y="165607"/>
                  </a:lnTo>
                  <a:lnTo>
                    <a:pt x="793041" y="156448"/>
                  </a:lnTo>
                  <a:lnTo>
                    <a:pt x="839474" y="145770"/>
                  </a:lnTo>
                  <a:lnTo>
                    <a:pt x="877253" y="133762"/>
                  </a:lnTo>
                  <a:lnTo>
                    <a:pt x="923026" y="106510"/>
                  </a:lnTo>
                  <a:lnTo>
                    <a:pt x="929106" y="91643"/>
                  </a:lnTo>
                  <a:lnTo>
                    <a:pt x="923026" y="76775"/>
                  </a:lnTo>
                  <a:lnTo>
                    <a:pt x="877253" y="49523"/>
                  </a:lnTo>
                  <a:lnTo>
                    <a:pt x="839474" y="37516"/>
                  </a:lnTo>
                  <a:lnTo>
                    <a:pt x="793041" y="26838"/>
                  </a:lnTo>
                  <a:lnTo>
                    <a:pt x="738912" y="17679"/>
                  </a:lnTo>
                  <a:lnTo>
                    <a:pt x="678042" y="10227"/>
                  </a:lnTo>
                  <a:lnTo>
                    <a:pt x="611387" y="4671"/>
                  </a:lnTo>
                  <a:lnTo>
                    <a:pt x="539906" y="1199"/>
                  </a:lnTo>
                  <a:lnTo>
                    <a:pt x="464553" y="0"/>
                  </a:lnTo>
                  <a:close/>
                </a:path>
              </a:pathLst>
            </a:custGeom>
            <a:solidFill>
              <a:srgbClr val="005458">
                <a:alpha val="29998"/>
              </a:srgbClr>
            </a:solidFill>
          </p:spPr>
          <p:txBody>
            <a:bodyPr wrap="square" lIns="0" tIns="0" rIns="0" bIns="0" rtlCol="0"/>
            <a:lstStyle/>
            <a:p>
              <a:endParaRPr>
                <a:latin typeface="Arial" panose="020B0604020202020204" pitchFamily="34" charset="0"/>
                <a:cs typeface="Arial" panose="020B0604020202020204" pitchFamily="34" charset="0"/>
              </a:endParaRPr>
            </a:p>
          </p:txBody>
        </p:sp>
        <p:pic>
          <p:nvPicPr>
            <p:cNvPr id="23" name="object 25"/>
            <p:cNvPicPr/>
            <p:nvPr/>
          </p:nvPicPr>
          <p:blipFill>
            <a:blip r:embed="rId3" cstate="print"/>
            <a:stretch>
              <a:fillRect/>
            </a:stretch>
          </p:blipFill>
          <p:spPr>
            <a:xfrm>
              <a:off x="3941279" y="4442548"/>
              <a:ext cx="1731822" cy="2020156"/>
            </a:xfrm>
            <a:prstGeom prst="rect">
              <a:avLst/>
            </a:prstGeom>
          </p:spPr>
        </p:pic>
      </p:grpSp>
      <p:sp>
        <p:nvSpPr>
          <p:cNvPr id="20" name="標題 1"/>
          <p:cNvSpPr>
            <a:spLocks noGrp="1"/>
          </p:cNvSpPr>
          <p:nvPr>
            <p:ph type="title"/>
          </p:nvPr>
        </p:nvSpPr>
        <p:spPr>
          <a:xfrm>
            <a:off x="307392" y="1030095"/>
            <a:ext cx="11595941" cy="461664"/>
          </a:xfrm>
        </p:spPr>
        <p:txBody>
          <a:bodyPr/>
          <a:lstStyle/>
          <a:p>
            <a:r>
              <a:rPr lang="en-GB" altLang="zh-TW" sz="2400" dirty="0"/>
              <a:t>The major constituent of municipal solid waste in Hong Kong: Food waste</a:t>
            </a:r>
            <a:endParaRPr lang="zh-HK" altLang="en-US" sz="2400" dirty="0"/>
          </a:p>
        </p:txBody>
      </p:sp>
      <p:sp>
        <p:nvSpPr>
          <p:cNvPr id="17" name="文字方塊 16"/>
          <p:cNvSpPr txBox="1"/>
          <p:nvPr/>
        </p:nvSpPr>
        <p:spPr>
          <a:xfrm>
            <a:off x="8368917" y="4604068"/>
            <a:ext cx="2417478" cy="646331"/>
          </a:xfrm>
          <a:prstGeom prst="rect">
            <a:avLst/>
          </a:prstGeom>
          <a:noFill/>
        </p:spPr>
        <p:txBody>
          <a:bodyPr wrap="square" rtlCol="0">
            <a:spAutoFit/>
          </a:bodyPr>
          <a:lstStyle/>
          <a:p>
            <a:r>
              <a:rPr lang="en-US" altLang="zh-TW" sz="1200" b="1" dirty="0">
                <a:solidFill>
                  <a:srgbClr val="0070C0"/>
                </a:solidFill>
                <a:latin typeface="Arial" panose="020B0604020202020204" pitchFamily="34" charset="0"/>
                <a:ea typeface="Noto Sans HK" panose="020B0500000000000000" pitchFamily="34" charset="-120"/>
                <a:cs typeface="Arial" panose="020B0604020202020204" pitchFamily="34" charset="0"/>
              </a:rPr>
              <a:t>What steps should be taken to address the food waste issue in Hong Kong?</a:t>
            </a:r>
            <a:endParaRPr lang="zh-TW" altLang="en-US" sz="1200" b="1" dirty="0">
              <a:solidFill>
                <a:srgbClr val="0070C0"/>
              </a:solidFill>
              <a:latin typeface="Arial" panose="020B0604020202020204" pitchFamily="34" charset="0"/>
              <a:ea typeface="Noto Sans HK" panose="020B0500000000000000" pitchFamily="34" charset="-120"/>
              <a:cs typeface="Arial" panose="020B0604020202020204" pitchFamily="34" charset="0"/>
            </a:endParaRPr>
          </a:p>
        </p:txBody>
      </p:sp>
    </p:spTree>
    <p:extLst>
      <p:ext uri="{BB962C8B-B14F-4D97-AF65-F5344CB8AC3E}">
        <p14:creationId xmlns:p14="http://schemas.microsoft.com/office/powerpoint/2010/main" val="781553811"/>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6f99b8a-cbd2-4bd1-81d0-2c38c76556b9">
      <Terms xmlns="http://schemas.microsoft.com/office/infopath/2007/PartnerControls"/>
    </lcf76f155ced4ddcb4097134ff3c332f>
    <TaxCatchAll xmlns="61ac4eaa-81f6-43fb-bca7-3fcbde2d9f0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33FD7D2498A9E49B41EF4DCCF85CC72" ma:contentTypeVersion="11" ma:contentTypeDescription="Create a new document." ma:contentTypeScope="" ma:versionID="9effa55039b5a9cc5d4ace6c39c876ae">
  <xsd:schema xmlns:xsd="http://www.w3.org/2001/XMLSchema" xmlns:xs="http://www.w3.org/2001/XMLSchema" xmlns:p="http://schemas.microsoft.com/office/2006/metadata/properties" xmlns:ns2="b6f99b8a-cbd2-4bd1-81d0-2c38c76556b9" xmlns:ns3="61ac4eaa-81f6-43fb-bca7-3fcbde2d9f07" targetNamespace="http://schemas.microsoft.com/office/2006/metadata/properties" ma:root="true" ma:fieldsID="fcc1fa6c874f34f45e93ece29a6b3138" ns2:_="" ns3:_="">
    <xsd:import namespace="b6f99b8a-cbd2-4bd1-81d0-2c38c76556b9"/>
    <xsd:import namespace="61ac4eaa-81f6-43fb-bca7-3fcbde2d9f0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f99b8a-cbd2-4bd1-81d0-2c38c76556b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cd1e61b-fc00-4210-b9b8-5adfffa46d05"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1ac4eaa-81f6-43fb-bca7-3fcbde2d9f0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a5274bbf-7555-4cef-a139-e95291c09dc0}" ma:internalName="TaxCatchAll" ma:showField="CatchAllData" ma:web="61ac4eaa-81f6-43fb-bca7-3fcbde2d9f0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8168BB6-A750-43A0-8EF3-4DA9E02EE207}">
  <ds:schemaRefs>
    <ds:schemaRef ds:uri="http://purl.org/dc/elements/1.1/"/>
    <ds:schemaRef ds:uri="http://purl.org/dc/dcmitype/"/>
    <ds:schemaRef ds:uri="b6f99b8a-cbd2-4bd1-81d0-2c38c76556b9"/>
    <ds:schemaRef ds:uri="http://www.w3.org/XML/1998/namespace"/>
    <ds:schemaRef ds:uri="http://schemas.microsoft.com/office/infopath/2007/PartnerControls"/>
    <ds:schemaRef ds:uri="http://purl.org/dc/terms/"/>
    <ds:schemaRef ds:uri="http://schemas.microsoft.com/office/2006/metadata/properties"/>
    <ds:schemaRef ds:uri="http://schemas.microsoft.com/office/2006/documentManagement/types"/>
    <ds:schemaRef ds:uri="http://schemas.openxmlformats.org/package/2006/metadata/core-properties"/>
    <ds:schemaRef ds:uri="61ac4eaa-81f6-43fb-bca7-3fcbde2d9f07"/>
  </ds:schemaRefs>
</ds:datastoreItem>
</file>

<file path=customXml/itemProps2.xml><?xml version="1.0" encoding="utf-8"?>
<ds:datastoreItem xmlns:ds="http://schemas.openxmlformats.org/officeDocument/2006/customXml" ds:itemID="{B134AA82-11B7-491B-B09C-2AC97D8003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6f99b8a-cbd2-4bd1-81d0-2c38c76556b9"/>
    <ds:schemaRef ds:uri="61ac4eaa-81f6-43fb-bca7-3fcbde2d9f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69618FD-5EA2-4A97-AA20-ABCAD3AFB99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918</TotalTime>
  <Words>1032</Words>
  <Application>Microsoft Office PowerPoint</Application>
  <PresentationFormat>寬螢幕</PresentationFormat>
  <Paragraphs>165</Paragraphs>
  <Slides>23</Slides>
  <Notes>8</Notes>
  <HiddenSlides>0</HiddenSlides>
  <MMClips>0</MMClips>
  <ScaleCrop>false</ScaleCrop>
  <HeadingPairs>
    <vt:vector size="6" baseType="variant">
      <vt:variant>
        <vt:lpstr>使用字型</vt:lpstr>
      </vt:variant>
      <vt:variant>
        <vt:i4>9</vt:i4>
      </vt:variant>
      <vt:variant>
        <vt:lpstr>佈景主題</vt:lpstr>
      </vt:variant>
      <vt:variant>
        <vt:i4>2</vt:i4>
      </vt:variant>
      <vt:variant>
        <vt:lpstr>投影片標題</vt:lpstr>
      </vt:variant>
      <vt:variant>
        <vt:i4>23</vt:i4>
      </vt:variant>
    </vt:vector>
  </HeadingPairs>
  <TitlesOfParts>
    <vt:vector size="34" baseType="lpstr">
      <vt:lpstr>等线</vt:lpstr>
      <vt:lpstr>Arial Black</vt:lpstr>
      <vt:lpstr>Noto Sans HK</vt:lpstr>
      <vt:lpstr>Calibri</vt:lpstr>
      <vt:lpstr>新細明體</vt:lpstr>
      <vt:lpstr>Microsoft JhengHei</vt:lpstr>
      <vt:lpstr>Arial</vt:lpstr>
      <vt:lpstr>Microsoft JhengHei</vt:lpstr>
      <vt:lpstr>Times New Roman</vt:lpstr>
      <vt:lpstr>Office 佈景主題</vt:lpstr>
      <vt:lpstr>Blank</vt:lpstr>
      <vt:lpstr>PowerPoint 簡報</vt:lpstr>
      <vt:lpstr>Guess</vt:lpstr>
      <vt:lpstr>Guess</vt:lpstr>
      <vt:lpstr>Guess</vt:lpstr>
      <vt:lpstr>PowerPoint 簡報</vt:lpstr>
      <vt:lpstr>The major constituent of municipal solid waste in Hong Kong: Food waste</vt:lpstr>
      <vt:lpstr>The major constituent of municipal solid waste in Hong Kong: Food waste</vt:lpstr>
      <vt:lpstr>The major constituent of municipal solid waste in Hong Kong: Food waste</vt:lpstr>
      <vt:lpstr>The major constituent of municipal solid waste in Hong Kong: Food waste</vt:lpstr>
      <vt:lpstr>Food waste management strategies in Hong Kong </vt:lpstr>
      <vt:lpstr>Food waste management strategies in Hong Kong </vt:lpstr>
      <vt:lpstr>Food waste management strategies in Hong Kong </vt:lpstr>
      <vt:lpstr>Food waste management strategies in Hong Kong </vt:lpstr>
      <vt:lpstr>Distinguish between recyclable &amp; non-recyclable food waste</vt:lpstr>
      <vt:lpstr>Traditional food waste recycling bins vs Smart food waste recycling bins</vt:lpstr>
      <vt:lpstr>Steps for domestic food waste recycling</vt:lpstr>
      <vt:lpstr>Food waste management strategies in Hong Kong </vt:lpstr>
      <vt:lpstr>Organic Resources Recovery Centre Phase 1 (O·PARK 1)</vt:lpstr>
      <vt:lpstr>Organic Resources Recovery Centre Phase 1 (O·PARK 1)</vt:lpstr>
      <vt:lpstr>Group discussion</vt:lpstr>
      <vt:lpstr>Methods to reduce food waste </vt:lpstr>
      <vt:lpstr>Benefits of recycling food waste</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Chiu-sang Raymond LEUNG</dc:creator>
  <cp:lastModifiedBy>Chun-pong Klaus CHAN</cp:lastModifiedBy>
  <cp:revision>115</cp:revision>
  <dcterms:created xsi:type="dcterms:W3CDTF">2024-10-10T01:13:07Z</dcterms:created>
  <dcterms:modified xsi:type="dcterms:W3CDTF">2024-10-29T09:20:25Z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0x010100333FD7D2498A9E49B41EF4DCCF85CC72</vt:lpwstr>
  </property>
  <property fmtid="{D5CDD505-2E9C-101B-9397-08002B2CF9AE}" pid="3" name="MediaServiceImageTags">
    <vt:lpwstr/>
  </property>
</Properties>
</file>